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83" r:id="rId3"/>
    <p:sldId id="291" r:id="rId4"/>
    <p:sldId id="287" r:id="rId5"/>
    <p:sldId id="288" r:id="rId6"/>
    <p:sldId id="289" r:id="rId7"/>
    <p:sldId id="285" r:id="rId8"/>
    <p:sldId id="290" r:id="rId9"/>
    <p:sldId id="281" r:id="rId10"/>
  </p:sldIdLst>
  <p:sldSz cx="9144000" cy="5143500" type="screen16x9"/>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63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3DED8E2D-78AA-41DB-9193-BB1D927D24F9}" type="datetimeFigureOut">
              <a:rPr lang="zh-CN" altLang="en-US"/>
              <a:pPr>
                <a:defRPr/>
              </a:pPr>
              <a:t>2019/11/7</a:t>
            </a:fld>
            <a:endParaRPr lang="zh-CN" altLang="en-US"/>
          </a:p>
        </p:txBody>
      </p:sp>
      <p:sp>
        <p:nvSpPr>
          <p:cNvPr id="4" name="幻灯片图像占位符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709613" y="4926013"/>
            <a:ext cx="5683250" cy="4029075"/>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0263"/>
            <a:ext cx="3078163" cy="51435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4024313" y="9720263"/>
            <a:ext cx="3078162" cy="51435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E48C8D91-439C-4259-B876-4EB494522176}" type="slidenum">
              <a:rPr lang="zh-CN" altLang="en-US"/>
              <a:pPr>
                <a:defRPr/>
              </a:pPr>
              <a:t>‹#›</a:t>
            </a:fld>
            <a:endParaRPr lang="zh-CN" altLang="en-US"/>
          </a:p>
        </p:txBody>
      </p:sp>
    </p:spTree>
    <p:extLst>
      <p:ext uri="{BB962C8B-B14F-4D97-AF65-F5344CB8AC3E}">
        <p14:creationId xmlns:p14="http://schemas.microsoft.com/office/powerpoint/2010/main" val="86964793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headEnd/>
            <a:tailEnd/>
          </a:ln>
        </p:spPr>
      </p:sp>
      <p:sp>
        <p:nvSpPr>
          <p:cNvPr id="1536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53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461B0A-22AF-49CF-B982-098C344B6FB1}" type="slidenum">
              <a:rPr lang="zh-CN" altLang="en-US"/>
              <a:pPr fontAlgn="base">
                <a:spcBef>
                  <a:spcPct val="0"/>
                </a:spcBef>
                <a:spcAft>
                  <a:spcPct val="0"/>
                </a:spcAft>
              </a:pPr>
              <a:t>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headEnd/>
            <a:tailEnd/>
          </a:ln>
        </p:spPr>
      </p:sp>
      <p:sp>
        <p:nvSpPr>
          <p:cNvPr id="2150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150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29D2F5-2350-4FE2-8D73-EFEA33C78A6A}" type="slidenum">
              <a:rPr lang="zh-CN" altLang="en-US"/>
              <a:pPr fontAlgn="base">
                <a:spcBef>
                  <a:spcPct val="0"/>
                </a:spcBef>
                <a:spcAft>
                  <a:spcPct val="0"/>
                </a:spcAft>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1"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3732"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EB9CC2EA-2602-4101-8D2E-7832BC18F1A7}" type="slidenum">
              <a:rPr lang="zh-CN" altLang="en-US" sz="1200">
                <a:latin typeface="Calibri" pitchFamily="34" charset="0"/>
              </a:rPr>
              <a:pPr algn="r"/>
              <a:t>3</a:t>
            </a:fld>
            <a:endParaRPr lang="en-US" altLang="zh-CN"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5540"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6B0A5245-E830-4FFA-8C98-C37101573E0F}" type="slidenum">
              <a:rPr lang="zh-CN" altLang="en-US" sz="1200">
                <a:latin typeface="Calibri" pitchFamily="34" charset="0"/>
              </a:rPr>
              <a:pPr algn="r"/>
              <a:t>4</a:t>
            </a:fld>
            <a:endParaRPr lang="en-US" altLang="zh-CN"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noFill/>
          <a:ln>
            <a:solidFill>
              <a:srgbClr val="000000"/>
            </a:solidFill>
            <a:miter lim="800000"/>
            <a:headEnd/>
            <a:tailEnd/>
          </a:ln>
        </p:spPr>
      </p:sp>
      <p:sp>
        <p:nvSpPr>
          <p:cNvPr id="67587"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7588"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DDFB7AB0-D9E9-44C2-A08B-028B0F2F480A}" type="slidenum">
              <a:rPr lang="zh-CN" altLang="en-US" sz="1200">
                <a:latin typeface="Calibri" pitchFamily="34" charset="0"/>
              </a:rPr>
              <a:pPr algn="r"/>
              <a:t>5</a:t>
            </a:fld>
            <a:endParaRPr lang="en-US" altLang="zh-CN" sz="12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bwMode="auto">
          <a:noFill/>
          <a:ln>
            <a:solidFill>
              <a:srgbClr val="000000"/>
            </a:solidFill>
            <a:miter lim="800000"/>
            <a:headEnd/>
            <a:tailEnd/>
          </a:ln>
        </p:spPr>
      </p:sp>
      <p:sp>
        <p:nvSpPr>
          <p:cNvPr id="69635"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9636"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0F7FB497-F823-4945-B617-F1D8F1FE71AC}" type="slidenum">
              <a:rPr lang="zh-CN" altLang="en-US" sz="1200">
                <a:latin typeface="Calibri" pitchFamily="34" charset="0"/>
              </a:rPr>
              <a:pPr algn="r"/>
              <a:t>6</a:t>
            </a:fld>
            <a:endParaRPr lang="en-US" altLang="zh-CN"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bwMode="auto">
          <a:noFill/>
          <a:ln>
            <a:solidFill>
              <a:srgbClr val="000000"/>
            </a:solidFill>
            <a:miter lim="800000"/>
            <a:headEnd/>
            <a:tailEnd/>
          </a:ln>
        </p:spPr>
      </p:sp>
      <p:sp>
        <p:nvSpPr>
          <p:cNvPr id="2355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35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E05C45-FE6A-449E-812E-DD38044240A9}" type="slidenum">
              <a:rPr lang="zh-CN" altLang="en-US"/>
              <a:pPr fontAlgn="base">
                <a:spcBef>
                  <a:spcPct val="0"/>
                </a:spcBef>
                <a:spcAft>
                  <a:spcPct val="0"/>
                </a:spcAft>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bwMode="auto">
          <a:noFill/>
          <a:ln>
            <a:solidFill>
              <a:srgbClr val="000000"/>
            </a:solidFill>
            <a:miter lim="800000"/>
            <a:headEnd/>
            <a:tailEnd/>
          </a:ln>
        </p:spPr>
      </p:sp>
      <p:sp>
        <p:nvSpPr>
          <p:cNvPr id="7168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1684"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2768FBBC-B455-465B-83A6-4D0FE7748881}" type="slidenum">
              <a:rPr lang="zh-CN" altLang="en-US" sz="1200">
                <a:latin typeface="Calibri" pitchFamily="34" charset="0"/>
              </a:rPr>
              <a:pPr algn="r"/>
              <a:t>8</a:t>
            </a:fld>
            <a:endParaRPr lang="en-US" altLang="zh-CN"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p:cNvSpPr>
          <p:nvPr>
            <p:ph type="sldImg"/>
          </p:nvPr>
        </p:nvSpPr>
        <p:spPr bwMode="auto">
          <a:noFill/>
          <a:ln>
            <a:solidFill>
              <a:srgbClr val="000000"/>
            </a:solidFill>
            <a:miter lim="800000"/>
            <a:headEnd/>
            <a:tailEnd/>
          </a:ln>
        </p:spPr>
      </p:sp>
      <p:sp>
        <p:nvSpPr>
          <p:cNvPr id="6041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041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7395ED-0A43-456D-A765-9C60E608B7C2}" type="slidenum">
              <a:rPr lang="en-US" altLang="zh-CN"/>
              <a:pPr fontAlgn="base">
                <a:spcBef>
                  <a:spcPct val="0"/>
                </a:spcBef>
                <a:spcAft>
                  <a:spcPct val="0"/>
                </a:spcAft>
              </a:pPr>
              <a:t>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0E1CB97A-8369-49BB-8BAE-A8B4CC071CFE}"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889EFDB-2128-4B10-8DD8-2E336652157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A9361CE6-2C70-42DF-BE88-8CF72F92911D}"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A585606-D547-4F3C-9FF3-5B43D9E4B4A1}"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lIns="95057" tIns="47529" rIns="95057" bIns="47529"/>
          <a:lstStyle>
            <a:lvl1pPr marL="0" indent="0" algn="ctr">
              <a:buNone/>
              <a:defRPr sz="810">
                <a:solidFill>
                  <a:srgbClr val="7F7F7F"/>
                </a:solidFill>
                <a:latin typeface="Lato Regular"/>
                <a:cs typeface="Lato Regular"/>
              </a:defRPr>
            </a:lvl1pPr>
          </a:lstStyle>
          <a:p>
            <a:pPr lvl="0"/>
            <a:endParaRPr lang="en-US" noProof="0" dirty="0"/>
          </a:p>
        </p:txBody>
      </p:sp>
      <p:sp>
        <p:nvSpPr>
          <p:cNvPr id="8" name="Text Placeholder 7"/>
          <p:cNvSpPr>
            <a:spLocks noGrp="1"/>
          </p:cNvSpPr>
          <p:nvPr>
            <p:ph type="body" sz="quarter" idx="10"/>
          </p:nvPr>
        </p:nvSpPr>
        <p:spPr>
          <a:xfrm>
            <a:off x="2966029" y="2851588"/>
            <a:ext cx="3383973" cy="323892"/>
          </a:xfrm>
          <a:prstGeom prst="rect">
            <a:avLst/>
          </a:prstGeom>
        </p:spPr>
        <p:txBody>
          <a:bodyPr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zh-CN" altLang="en-US" dirty="0"/>
              <a:t>单击此处编辑母版文本样式</a:t>
            </a:r>
          </a:p>
        </p:txBody>
      </p:sp>
      <p:sp>
        <p:nvSpPr>
          <p:cNvPr id="9" name="Text Placeholder 7"/>
          <p:cNvSpPr>
            <a:spLocks noGrp="1"/>
          </p:cNvSpPr>
          <p:nvPr>
            <p:ph type="body" sz="quarter" idx="11"/>
          </p:nvPr>
        </p:nvSpPr>
        <p:spPr>
          <a:xfrm>
            <a:off x="2966029" y="3289513"/>
            <a:ext cx="3383973" cy="171368"/>
          </a:xfrm>
          <a:prstGeom prst="rect">
            <a:avLst/>
          </a:prstGeom>
        </p:spPr>
        <p:txBody>
          <a:bodyPr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zh-CN" altLang="en-US" dirty="0" err="1"/>
              <a:t>单击此处编辑母版文本样式</a:t>
            </a:r>
          </a:p>
        </p:txBody>
      </p:sp>
      <p:sp>
        <p:nvSpPr>
          <p:cNvPr id="10" name="Text Placeholder 2"/>
          <p:cNvSpPr>
            <a:spLocks noGrp="1"/>
          </p:cNvSpPr>
          <p:nvPr>
            <p:ph type="body" sz="quarter" idx="16"/>
          </p:nvPr>
        </p:nvSpPr>
        <p:spPr>
          <a:xfrm>
            <a:off x="2981375" y="3614001"/>
            <a:ext cx="3366029" cy="1152852"/>
          </a:xfrm>
          <a:prstGeom prst="rect">
            <a:avLst/>
          </a:prstGeom>
        </p:spPr>
        <p:txBody>
          <a:bodyPr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zh-CN" altLang="en-US" dirty="0" err="1"/>
              <a:t>单击此处编辑母版文本样式</a:t>
            </a:r>
          </a:p>
        </p:txBody>
      </p:sp>
    </p:spTree>
  </p:cSld>
  <p:clrMapOvr>
    <a:masterClrMapping/>
  </p:clrMapOvr>
  <p:transition spd="med" advTm="2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C09493A1-A925-4452-9834-46EED35DDD7C}"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C2AFEF2-38CD-425D-8DCE-74131960B535}"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F74D0FCB-882F-4449-B556-5296D86A4EBB}"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1D3C9F6-2C20-4254-BCD7-39E838DE5AEC}"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BCCE68F1-51E8-4B3A-B176-6DDE0586C098}"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2F0496-445E-4581-8239-99782A5A4D2F}"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07ED27A0-B06E-4D60-B692-5E4C86903F80}" type="datetimeFigureOut">
              <a:rPr lang="zh-CN" altLang="en-US"/>
              <a:pPr>
                <a:defRPr/>
              </a:pPr>
              <a:t>2019/11/7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272527BA-DB06-49B2-8515-66EBED496206}"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0713BB9-24DA-4965-A55B-9F1C5BDAFF5B}"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E4F883DF-CB1E-4A03-8C18-93FA9C6A3F9E}"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8E11886-E696-433C-8420-0E4D1C350922}" type="datetimeFigureOut">
              <a:rPr lang="zh-CN" altLang="en-US"/>
              <a:pPr>
                <a:defRPr/>
              </a:pPr>
              <a:t>2019/11/7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8490940-9FEA-4E93-A95E-822472F4548B}"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lvl="0"/>
            <a:endParaRPr lang="zh-CN" altLang="en-US" noProof="0"/>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91876F1-5DF8-4433-87B6-BF164A66A467}"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5276937-A41B-4F0F-9217-22D205EF9F85}"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2B496C81-80F4-4968-8E91-4442A95D2B1C}"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F4F33F6-1E30-4257-95DD-C0E86EFC2C37}"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28650" y="274638"/>
            <a:ext cx="7886700" cy="993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 name="文本占位符 2"/>
          <p:cNvSpPr>
            <a:spLocks noGrp="1"/>
          </p:cNvSpPr>
          <p:nvPr>
            <p:ph type="body" idx="1"/>
          </p:nvPr>
        </p:nvSpPr>
        <p:spPr>
          <a:xfrm>
            <a:off x="628650" y="1370013"/>
            <a:ext cx="7886700" cy="32639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8850"/>
            <a:ext cx="2057400" cy="273050"/>
          </a:xfrm>
          <a:prstGeom prst="rect">
            <a:avLst/>
          </a:prstGeom>
        </p:spPr>
        <p:txBody>
          <a:bodyPr vert="horz" lIns="91440" tIns="45720" rIns="91440" bIns="45720" rtlCol="0" anchor="ctr"/>
          <a:lstStyle>
            <a:lvl1pPr algn="l" fontAlgn="auto">
              <a:spcBef>
                <a:spcPts val="0"/>
              </a:spcBef>
              <a:spcAft>
                <a:spcPts val="0"/>
              </a:spcAft>
              <a:defRPr sz="900" smtClean="0">
                <a:solidFill>
                  <a:schemeClr val="tx1">
                    <a:tint val="75000"/>
                  </a:schemeClr>
                </a:solidFill>
                <a:latin typeface="+mn-lt"/>
                <a:ea typeface="+mn-ea"/>
              </a:defRPr>
            </a:lvl1pPr>
          </a:lstStyle>
          <a:p>
            <a:pPr>
              <a:defRPr/>
            </a:pPr>
            <a:fld id="{88DBC80E-8A5C-4622-9446-071B2C15D6C3}" type="datetimeFigureOut">
              <a:rPr lang="zh-CN" altLang="en-US"/>
              <a:pPr>
                <a:defRPr/>
              </a:pPr>
              <a:t>2019/11/7</a:t>
            </a:fld>
            <a:endParaRPr lang="zh-CN" altLang="en-US"/>
          </a:p>
        </p:txBody>
      </p:sp>
      <p:sp>
        <p:nvSpPr>
          <p:cNvPr id="5" name="页脚占位符 4"/>
          <p:cNvSpPr>
            <a:spLocks noGrp="1"/>
          </p:cNvSpPr>
          <p:nvPr>
            <p:ph type="ftr" sz="quarter" idx="3"/>
          </p:nvPr>
        </p:nvSpPr>
        <p:spPr>
          <a:xfrm>
            <a:off x="3028950" y="4768850"/>
            <a:ext cx="3086100" cy="273050"/>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457950" y="4768850"/>
            <a:ext cx="2057400" cy="273050"/>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ea typeface="+mn-ea"/>
              </a:defRPr>
            </a:lvl1pPr>
          </a:lstStyle>
          <a:p>
            <a:pPr>
              <a:defRPr/>
            </a:pPr>
            <a:fld id="{F2AB5E5F-E801-42D3-BA53-A3A474B919C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60" r:id="rId11"/>
  </p:sldLayoutIdLst>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a:ea typeface="宋体" charset="-122"/>
        </a:defRPr>
      </a:lvl2pPr>
      <a:lvl3pPr algn="l" defTabSz="685800" rtl="0" fontAlgn="base">
        <a:lnSpc>
          <a:spcPct val="90000"/>
        </a:lnSpc>
        <a:spcBef>
          <a:spcPct val="0"/>
        </a:spcBef>
        <a:spcAft>
          <a:spcPct val="0"/>
        </a:spcAft>
        <a:defRPr sz="3300">
          <a:solidFill>
            <a:schemeClr val="tx1"/>
          </a:solidFill>
          <a:latin typeface="Calibri Light"/>
          <a:ea typeface="宋体" charset="-122"/>
        </a:defRPr>
      </a:lvl3pPr>
      <a:lvl4pPr algn="l" defTabSz="685800" rtl="0" fontAlgn="base">
        <a:lnSpc>
          <a:spcPct val="90000"/>
        </a:lnSpc>
        <a:spcBef>
          <a:spcPct val="0"/>
        </a:spcBef>
        <a:spcAft>
          <a:spcPct val="0"/>
        </a:spcAft>
        <a:defRPr sz="3300">
          <a:solidFill>
            <a:schemeClr val="tx1"/>
          </a:solidFill>
          <a:latin typeface="Calibri Light"/>
          <a:ea typeface="宋体" charset="-122"/>
        </a:defRPr>
      </a:lvl4pPr>
      <a:lvl5pPr algn="l" defTabSz="685800" rtl="0" fontAlgn="base">
        <a:lnSpc>
          <a:spcPct val="90000"/>
        </a:lnSpc>
        <a:spcBef>
          <a:spcPct val="0"/>
        </a:spcBef>
        <a:spcAft>
          <a:spcPct val="0"/>
        </a:spcAft>
        <a:defRPr sz="3300">
          <a:solidFill>
            <a:schemeClr val="tx1"/>
          </a:solidFill>
          <a:latin typeface="Calibri Light"/>
          <a:ea typeface="宋体" charset="-122"/>
        </a:defRPr>
      </a:lvl5pPr>
      <a:lvl6pPr marL="457200" algn="l" defTabSz="685800" rtl="0" fontAlgn="base">
        <a:lnSpc>
          <a:spcPct val="90000"/>
        </a:lnSpc>
        <a:spcBef>
          <a:spcPct val="0"/>
        </a:spcBef>
        <a:spcAft>
          <a:spcPct val="0"/>
        </a:spcAft>
        <a:defRPr sz="3300">
          <a:solidFill>
            <a:schemeClr val="tx1"/>
          </a:solidFill>
          <a:latin typeface="Calibri Light"/>
          <a:ea typeface="宋体" charset="-122"/>
        </a:defRPr>
      </a:lvl6pPr>
      <a:lvl7pPr marL="914400" algn="l" defTabSz="685800" rtl="0" fontAlgn="base">
        <a:lnSpc>
          <a:spcPct val="90000"/>
        </a:lnSpc>
        <a:spcBef>
          <a:spcPct val="0"/>
        </a:spcBef>
        <a:spcAft>
          <a:spcPct val="0"/>
        </a:spcAft>
        <a:defRPr sz="3300">
          <a:solidFill>
            <a:schemeClr val="tx1"/>
          </a:solidFill>
          <a:latin typeface="Calibri Light"/>
          <a:ea typeface="宋体" charset="-122"/>
        </a:defRPr>
      </a:lvl7pPr>
      <a:lvl8pPr marL="1371600" algn="l" defTabSz="685800" rtl="0" fontAlgn="base">
        <a:lnSpc>
          <a:spcPct val="90000"/>
        </a:lnSpc>
        <a:spcBef>
          <a:spcPct val="0"/>
        </a:spcBef>
        <a:spcAft>
          <a:spcPct val="0"/>
        </a:spcAft>
        <a:defRPr sz="3300">
          <a:solidFill>
            <a:schemeClr val="tx1"/>
          </a:solidFill>
          <a:latin typeface="Calibri Light"/>
          <a:ea typeface="宋体" charset="-122"/>
        </a:defRPr>
      </a:lvl8pPr>
      <a:lvl9pPr marL="1828800" algn="l" defTabSz="685800" rtl="0" fontAlgn="base">
        <a:lnSpc>
          <a:spcPct val="90000"/>
        </a:lnSpc>
        <a:spcBef>
          <a:spcPct val="0"/>
        </a:spcBef>
        <a:spcAft>
          <a:spcPct val="0"/>
        </a:spcAft>
        <a:defRPr sz="3300">
          <a:solidFill>
            <a:schemeClr val="tx1"/>
          </a:solidFill>
          <a:latin typeface="Calibri Light"/>
          <a:ea typeface="宋体" charset="-122"/>
        </a:defRPr>
      </a:lvl9pPr>
    </p:titleStyle>
    <p:bodyStyle>
      <a:lvl1pPr marL="171450" indent="-171450" algn="l" defTabSz="685800" rtl="0" fontAlgn="base">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584" b="827"/>
          <a:stretch>
            <a:fillRect/>
          </a:stretch>
        </p:blipFill>
        <p:spPr bwMode="auto">
          <a:xfrm>
            <a:off x="58738" y="274638"/>
            <a:ext cx="3471862" cy="4872037"/>
          </a:xfrm>
          <a:prstGeom prst="rect">
            <a:avLst/>
          </a:prstGeom>
          <a:noFill/>
          <a:ln w="9525">
            <a:noFill/>
            <a:miter lim="800000"/>
            <a:headEnd/>
            <a:tailEnd/>
          </a:ln>
        </p:spPr>
      </p:pic>
      <p:sp>
        <p:nvSpPr>
          <p:cNvPr id="14338" name="文本框 2"/>
          <p:cNvSpPr txBox="1">
            <a:spLocks noChangeArrowheads="1"/>
          </p:cNvSpPr>
          <p:nvPr/>
        </p:nvSpPr>
        <p:spPr bwMode="auto">
          <a:xfrm>
            <a:off x="2660650" y="1290638"/>
            <a:ext cx="5197475" cy="846386"/>
          </a:xfrm>
          <a:prstGeom prst="rect">
            <a:avLst/>
          </a:prstGeom>
          <a:noFill/>
          <a:ln w="9525">
            <a:noFill/>
            <a:miter lim="800000"/>
            <a:headEnd/>
            <a:tailEnd/>
          </a:ln>
        </p:spPr>
        <p:txBody>
          <a:bodyPr>
            <a:spAutoFit/>
          </a:bodyPr>
          <a:lstStyle/>
          <a:p>
            <a:r>
              <a:rPr lang="zh-CN" altLang="en-US" sz="4900" dirty="0" smtClean="0">
                <a:solidFill>
                  <a:srgbClr val="FF7F7F"/>
                </a:solidFill>
                <a:effectLst>
                  <a:outerShdw blurRad="38100" dist="38100" dir="2700000" algn="tl">
                    <a:srgbClr val="C0C0C0"/>
                  </a:outerShdw>
                </a:effectLst>
                <a:latin typeface="方正大标宋简体"/>
                <a:ea typeface="方正大标宋简体"/>
                <a:cs typeface="方正大标宋简体"/>
              </a:rPr>
              <a:t>项目五 听力</a:t>
            </a:r>
            <a:r>
              <a:rPr lang="zh-CN" altLang="en-US" sz="4900" dirty="0">
                <a:solidFill>
                  <a:srgbClr val="FF7F7F"/>
                </a:solidFill>
                <a:effectLst>
                  <a:outerShdw blurRad="38100" dist="38100" dir="2700000" algn="tl">
                    <a:srgbClr val="C0C0C0"/>
                  </a:outerShdw>
                </a:effectLst>
                <a:latin typeface="方正大标宋简体"/>
                <a:ea typeface="方正大标宋简体"/>
                <a:cs typeface="方正大标宋简体"/>
              </a:rPr>
              <a:t>障碍</a:t>
            </a:r>
            <a:endParaRPr lang="zh-CN" altLang="zh-CN" sz="4900" dirty="0">
              <a:solidFill>
                <a:srgbClr val="FF7F7F"/>
              </a:solidFill>
              <a:effectLst>
                <a:outerShdw blurRad="38100" dist="38100" dir="2700000" algn="tl">
                  <a:srgbClr val="C0C0C0"/>
                </a:outerShdw>
              </a:effectLst>
              <a:latin typeface="方正大标宋简体"/>
              <a:ea typeface="方正大标宋简体"/>
              <a:cs typeface="方正大标宋简体"/>
            </a:endParaRPr>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4927600" y="-555625"/>
            <a:ext cx="6035675" cy="2641600"/>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188200" y="3216275"/>
            <a:ext cx="981075" cy="890588"/>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4338"/>
                                        </p:tgtEl>
                                        <p:attrNameLst>
                                          <p:attrName>style.visibility</p:attrName>
                                        </p:attrNameLst>
                                      </p:cBhvr>
                                      <p:to>
                                        <p:strVal val="visible"/>
                                      </p:to>
                                    </p:set>
                                    <p:anim calcmode="lin" valueType="num">
                                      <p:cBhvr>
                                        <p:cTn id="19" dur="5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4338"/>
                                        </p:tgtEl>
                                        <p:attrNameLst>
                                          <p:attrName>ppt_y</p:attrName>
                                        </p:attrNameLst>
                                      </p:cBhvr>
                                      <p:tavLst>
                                        <p:tav tm="0">
                                          <p:val>
                                            <p:strVal val="#ppt_y"/>
                                          </p:val>
                                        </p:tav>
                                        <p:tav tm="100000">
                                          <p:val>
                                            <p:strVal val="#ppt_y"/>
                                          </p:val>
                                        </p:tav>
                                      </p:tavLst>
                                    </p:anim>
                                    <p:anim calcmode="lin" valueType="num">
                                      <p:cBhvr>
                                        <p:cTn id="21" dur="5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4338"/>
                                        </p:tgtEl>
                                      </p:cBhvr>
                                    </p:animEffect>
                                  </p:childTnLst>
                                </p:cTn>
                              </p:par>
                            </p:childTnLst>
                          </p:cTn>
                        </p:par>
                        <p:par>
                          <p:cTn id="24" fill="hold">
                            <p:stCondLst>
                              <p:cond delay="280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30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1400" y="1727200"/>
            <a:ext cx="7061200" cy="2563813"/>
          </a:xfrm>
          <a:prstGeom prst="rect">
            <a:avLst/>
          </a:prstGeom>
        </p:spPr>
        <p:txBody>
          <a:bodyPr>
            <a:spAutoFit/>
          </a:bodyPr>
          <a:lstStyle/>
          <a:p>
            <a:pPr indent="355600"/>
            <a:r>
              <a:rPr lang="zh-CN" altLang="en-US"/>
              <a:t>一、听力障碍的定义</a:t>
            </a:r>
          </a:p>
          <a:p>
            <a:pPr indent="355600"/>
            <a:r>
              <a:rPr lang="zh-CN" altLang="en-US"/>
              <a:t>       听觉是人类重要的感觉功能之一，听力障碍</a:t>
            </a:r>
            <a:r>
              <a:rPr lang="en-US" altLang="zh-CN"/>
              <a:t>( dysaudia)</a:t>
            </a:r>
            <a:r>
              <a:rPr lang="zh-CN" altLang="en-US"/>
              <a:t>是指听觉系统中的传音、感音以及对声音的综合分析的各级神经中枢发生器质性或功能性异常，而导致听力出现不同程度的减退。听力学对于听力的轻度减退称为重听</a:t>
            </a:r>
            <a:r>
              <a:rPr lang="en-US" altLang="zh-CN"/>
              <a:t>(hypoactasia)</a:t>
            </a:r>
            <a:r>
              <a:rPr lang="zh-CN" altLang="en-US"/>
              <a:t>，对于重度听力障碍称为聋（</a:t>
            </a:r>
            <a:r>
              <a:rPr lang="en-US" altLang="zh-CN"/>
              <a:t>deafness</a:t>
            </a:r>
            <a:r>
              <a:rPr lang="zh-CN" altLang="en-US"/>
              <a:t>）。而临床又常将二者混同都称为聋。</a:t>
            </a:r>
          </a:p>
          <a:p>
            <a:pPr indent="355600"/>
            <a:r>
              <a:rPr lang="zh-CN" altLang="en-US"/>
              <a:t>         听力障碍会影响语言的获得和表达，儿童在</a:t>
            </a:r>
            <a:r>
              <a:rPr lang="en-US" altLang="zh-CN"/>
              <a:t>3</a:t>
            </a:r>
            <a:r>
              <a:rPr lang="zh-CN" altLang="en-US"/>
              <a:t>岁以前或</a:t>
            </a:r>
            <a:r>
              <a:rPr lang="en-US" altLang="zh-CN"/>
              <a:t>3</a:t>
            </a:r>
            <a:r>
              <a:rPr lang="zh-CN" altLang="en-US"/>
              <a:t>岁前后由于先天或后天原因导致的双耳重度耳聋可以因为不能通过对声音进行学习而获得语言，这样的人群称为聋哑或聋人</a:t>
            </a:r>
            <a:r>
              <a:rPr lang="en-US" altLang="zh-CN"/>
              <a:t>(deaf)</a:t>
            </a:r>
            <a:r>
              <a:rPr lang="zh-CN" altLang="en-US"/>
              <a:t>。  </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b="1" dirty="0" smtClean="0"/>
              <a:t>任务一 概述</a:t>
            </a:r>
            <a:r>
              <a:rPr lang="zh-CN" altLang="en-US" dirty="0" smtClean="0"/>
              <a:t> </a:t>
            </a:r>
            <a:endParaRPr lang="zh-CN" altLang="en-US" dirty="0"/>
          </a:p>
        </p:txBody>
      </p:sp>
      <p:grpSp>
        <p:nvGrpSpPr>
          <p:cNvPr id="13" name="组合 12"/>
          <p:cNvGrpSpPr>
            <a:grpSpLocks/>
          </p:cNvGrpSpPr>
          <p:nvPr/>
        </p:nvGrpSpPr>
        <p:grpSpPr bwMode="auto">
          <a:xfrm>
            <a:off x="122238" y="77788"/>
            <a:ext cx="8342312" cy="366712"/>
            <a:chOff x="162802" y="93745"/>
            <a:chExt cx="11122990" cy="541458"/>
          </a:xfrm>
        </p:grpSpPr>
        <p:sp>
          <p:nvSpPr>
            <p:cNvPr id="20484"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b="1"/>
                <a:t>第五章   听力障碍</a:t>
              </a:r>
            </a:p>
          </p:txBody>
        </p:sp>
        <p:grpSp>
          <p:nvGrpSpPr>
            <p:cNvPr id="20485"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0487"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71563" y="1277938"/>
            <a:ext cx="3071812" cy="3071812"/>
          </a:xfrm>
          <a:prstGeom prst="ellipse">
            <a:avLst/>
          </a:prstGeom>
          <a:noFill/>
          <a:ln w="28575">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grpSp>
        <p:nvGrpSpPr>
          <p:cNvPr id="18" name="组合 17"/>
          <p:cNvGrpSpPr>
            <a:grpSpLocks/>
          </p:cNvGrpSpPr>
          <p:nvPr/>
        </p:nvGrpSpPr>
        <p:grpSpPr bwMode="auto">
          <a:xfrm>
            <a:off x="3622675" y="1562100"/>
            <a:ext cx="4594225" cy="1004888"/>
            <a:chOff x="4508178" y="2300357"/>
            <a:chExt cx="6807522" cy="1487262"/>
          </a:xfrm>
        </p:grpSpPr>
        <p:sp>
          <p:nvSpPr>
            <p:cNvPr id="5" name="椭圆 4"/>
            <p:cNvSpPr/>
            <p:nvPr/>
          </p:nvSpPr>
          <p:spPr>
            <a:xfrm>
              <a:off x="4508178" y="2340300"/>
              <a:ext cx="806836" cy="805893"/>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1</a:t>
              </a:r>
            </a:p>
          </p:txBody>
        </p:sp>
        <p:sp>
          <p:nvSpPr>
            <p:cNvPr id="6" name="矩形 5"/>
            <p:cNvSpPr/>
            <p:nvPr/>
          </p:nvSpPr>
          <p:spPr>
            <a:xfrm>
              <a:off x="5420866" y="2469524"/>
              <a:ext cx="1731284" cy="542745"/>
            </a:xfrm>
            <a:prstGeom prst="rect">
              <a:avLst/>
            </a:prstGeom>
          </p:spPr>
          <p:txBody>
            <a:bodyPr wrap="none">
              <a:spAutoFit/>
            </a:bodyPr>
            <a:lstStyle/>
            <a:p>
              <a:r>
                <a:rPr lang="zh-CN" altLang="en-US" b="1"/>
                <a:t>传导性聋</a:t>
              </a:r>
              <a:r>
                <a:rPr lang="zh-CN" altLang="en-US"/>
                <a:t> </a:t>
              </a:r>
            </a:p>
          </p:txBody>
        </p:sp>
        <p:sp>
          <p:nvSpPr>
            <p:cNvPr id="13" name="矩形 12"/>
            <p:cNvSpPr/>
            <p:nvPr/>
          </p:nvSpPr>
          <p:spPr>
            <a:xfrm>
              <a:off x="7796677" y="2300357"/>
              <a:ext cx="3519023" cy="1487262"/>
            </a:xfrm>
            <a:prstGeom prst="rect">
              <a:avLst/>
            </a:prstGeom>
          </p:spPr>
          <p:txBody>
            <a:bodyPr>
              <a:spAutoFit/>
            </a:bodyPr>
            <a:lstStyle/>
            <a:p>
              <a:r>
                <a:rPr lang="zh-CN" altLang="en-US" sz="1200"/>
                <a:t>发生于外耳、中耳的病变，导致经空气径路传导的声波、经鼓膜和听骨链到达内耳时声能减弱，从而导致不同程度的听力障碍，称传导性聋 </a:t>
              </a:r>
            </a:p>
          </p:txBody>
        </p:sp>
      </p:grpSp>
      <p:grpSp>
        <p:nvGrpSpPr>
          <p:cNvPr id="19" name="组合 18"/>
          <p:cNvGrpSpPr>
            <a:grpSpLocks/>
          </p:cNvGrpSpPr>
          <p:nvPr/>
        </p:nvGrpSpPr>
        <p:grpSpPr bwMode="auto">
          <a:xfrm>
            <a:off x="3857625" y="2522538"/>
            <a:ext cx="4564063" cy="1004887"/>
            <a:chOff x="5036629" y="3735457"/>
            <a:chExt cx="6761671" cy="1489826"/>
          </a:xfrm>
        </p:grpSpPr>
        <p:sp>
          <p:nvSpPr>
            <p:cNvPr id="8" name="椭圆 7"/>
            <p:cNvSpPr/>
            <p:nvPr/>
          </p:nvSpPr>
          <p:spPr>
            <a:xfrm>
              <a:off x="5036629" y="3763700"/>
              <a:ext cx="806697" cy="80728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2</a:t>
              </a:r>
            </a:p>
          </p:txBody>
        </p:sp>
        <p:sp>
          <p:nvSpPr>
            <p:cNvPr id="3" name="矩形 2"/>
            <p:cNvSpPr/>
            <p:nvPr/>
          </p:nvSpPr>
          <p:spPr>
            <a:xfrm>
              <a:off x="5949160" y="3904916"/>
              <a:ext cx="2413034" cy="543680"/>
            </a:xfrm>
            <a:prstGeom prst="rect">
              <a:avLst/>
            </a:prstGeom>
          </p:spPr>
          <p:txBody>
            <a:bodyPr wrap="none">
              <a:spAutoFit/>
            </a:bodyPr>
            <a:lstStyle/>
            <a:p>
              <a:r>
                <a:rPr lang="zh-CN" altLang="en-US" b="1"/>
                <a:t>感音神经性聋</a:t>
              </a:r>
              <a:r>
                <a:rPr lang="zh-CN" altLang="en-US"/>
                <a:t> </a:t>
              </a:r>
            </a:p>
          </p:txBody>
        </p:sp>
        <p:sp>
          <p:nvSpPr>
            <p:cNvPr id="14" name="矩形 13"/>
            <p:cNvSpPr/>
            <p:nvPr/>
          </p:nvSpPr>
          <p:spPr>
            <a:xfrm>
              <a:off x="8279880" y="3735457"/>
              <a:ext cx="3518420" cy="1489826"/>
            </a:xfrm>
            <a:prstGeom prst="rect">
              <a:avLst/>
            </a:prstGeom>
          </p:spPr>
          <p:txBody>
            <a:bodyPr>
              <a:spAutoFit/>
            </a:bodyPr>
            <a:lstStyle/>
            <a:p>
              <a:r>
                <a:rPr lang="zh-CN" altLang="en-US" sz="1200"/>
                <a:t>指内耳毛细胞、血管纹、螺旋神经节、听神经或听中枢的器质性改变，导致声音信息感知、传递或分析过程的障碍而产生的听力减退，称感音神经性聋 </a:t>
              </a:r>
            </a:p>
          </p:txBody>
        </p:sp>
      </p:grpSp>
      <p:grpSp>
        <p:nvGrpSpPr>
          <p:cNvPr id="20" name="组合 19"/>
          <p:cNvGrpSpPr>
            <a:grpSpLocks/>
          </p:cNvGrpSpPr>
          <p:nvPr/>
        </p:nvGrpSpPr>
        <p:grpSpPr bwMode="auto">
          <a:xfrm>
            <a:off x="3500438" y="3516313"/>
            <a:ext cx="4500562" cy="555625"/>
            <a:chOff x="4508170" y="5208657"/>
            <a:chExt cx="6667830" cy="823842"/>
          </a:xfrm>
        </p:grpSpPr>
        <p:sp>
          <p:nvSpPr>
            <p:cNvPr id="4" name="椭圆 3"/>
            <p:cNvSpPr/>
            <p:nvPr/>
          </p:nvSpPr>
          <p:spPr>
            <a:xfrm>
              <a:off x="4508170" y="5225133"/>
              <a:ext cx="806724" cy="807366"/>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3</a:t>
              </a:r>
            </a:p>
          </p:txBody>
        </p:sp>
        <p:sp>
          <p:nvSpPr>
            <p:cNvPr id="7" name="矩形 6"/>
            <p:cNvSpPr/>
            <p:nvPr/>
          </p:nvSpPr>
          <p:spPr>
            <a:xfrm>
              <a:off x="5420734" y="5378133"/>
              <a:ext cx="1731049" cy="543735"/>
            </a:xfrm>
            <a:prstGeom prst="rect">
              <a:avLst/>
            </a:prstGeom>
          </p:spPr>
          <p:txBody>
            <a:bodyPr wrap="none">
              <a:spAutoFit/>
            </a:bodyPr>
            <a:lstStyle/>
            <a:p>
              <a:r>
                <a:rPr lang="zh-CN" altLang="en-US" b="1"/>
                <a:t>混合性聋</a:t>
              </a:r>
              <a:r>
                <a:rPr lang="zh-CN" altLang="en-US"/>
                <a:t> </a:t>
              </a:r>
            </a:p>
          </p:txBody>
        </p:sp>
        <p:sp>
          <p:nvSpPr>
            <p:cNvPr id="15" name="矩形 14"/>
            <p:cNvSpPr/>
            <p:nvPr/>
          </p:nvSpPr>
          <p:spPr>
            <a:xfrm>
              <a:off x="7657455" y="5208657"/>
              <a:ext cx="3518545" cy="677904"/>
            </a:xfrm>
            <a:prstGeom prst="rect">
              <a:avLst/>
            </a:prstGeom>
          </p:spPr>
          <p:txBody>
            <a:bodyPr>
              <a:spAutoFit/>
            </a:bodyPr>
            <a:lstStyle/>
            <a:p>
              <a:r>
                <a:rPr lang="zh-CN" altLang="en-US" sz="1200"/>
                <a:t>听觉传音系统和感音神经系统同时受累导致的耳聋，称混合性聋 </a:t>
              </a:r>
            </a:p>
          </p:txBody>
        </p:sp>
      </p:grpSp>
      <p:grpSp>
        <p:nvGrpSpPr>
          <p:cNvPr id="17" name="组合 16"/>
          <p:cNvGrpSpPr>
            <a:grpSpLocks/>
          </p:cNvGrpSpPr>
          <p:nvPr/>
        </p:nvGrpSpPr>
        <p:grpSpPr bwMode="auto">
          <a:xfrm>
            <a:off x="1065213" y="1854200"/>
            <a:ext cx="1998662" cy="1998663"/>
            <a:chOff x="959845" y="2687828"/>
            <a:chExt cx="2960503" cy="2960503"/>
          </a:xfrm>
        </p:grpSpPr>
        <p:sp>
          <p:nvSpPr>
            <p:cNvPr id="16" name="椭圆 15"/>
            <p:cNvSpPr/>
            <p:nvPr/>
          </p:nvSpPr>
          <p:spPr>
            <a:xfrm>
              <a:off x="959845" y="2687828"/>
              <a:ext cx="2960503" cy="2960503"/>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en-US" altLang="zh-CN" sz="3375">
                <a:gradFill>
                  <a:gsLst>
                    <a:gs pos="100000">
                      <a:schemeClr val="bg1"/>
                    </a:gs>
                    <a:gs pos="28000">
                      <a:schemeClr val="accent1">
                        <a:lumMod val="5000"/>
                        <a:lumOff val="95000"/>
                      </a:schemeClr>
                    </a:gs>
                    <a:gs pos="70000">
                      <a:srgbClr val="FFC000"/>
                    </a:gs>
                  </a:gsLst>
                  <a:lin ang="5400000" scaled="1"/>
                </a:gradFill>
                <a:latin typeface="微软雅黑" panose="020B0503020204020204" charset="-122"/>
                <a:ea typeface="微软雅黑" panose="020B0503020204020204" charset="-122"/>
              </a:endParaRPr>
            </a:p>
          </p:txBody>
        </p:sp>
        <p:pic>
          <p:nvPicPr>
            <p:cNvPr id="72721" name="图片 20"/>
            <p:cNvPicPr>
              <a:picLocks noChangeAspect="1"/>
            </p:cNvPicPr>
            <p:nvPr/>
          </p:nvPicPr>
          <p:blipFill>
            <a:blip r:embed="rId3">
              <a:grayscl/>
              <a:biLevel thresh="50000"/>
            </a:blip>
            <a:srcRect/>
            <a:stretch>
              <a:fillRect/>
            </a:stretch>
          </p:blipFill>
          <p:spPr bwMode="auto">
            <a:xfrm>
              <a:off x="1448254" y="3505200"/>
              <a:ext cx="2073747" cy="1403042"/>
            </a:xfrm>
            <a:prstGeom prst="rect">
              <a:avLst/>
            </a:prstGeom>
            <a:noFill/>
            <a:ln w="9525">
              <a:noFill/>
              <a:miter lim="800000"/>
              <a:headEnd/>
              <a:tailEnd/>
            </a:ln>
          </p:spPr>
        </p:pic>
      </p:grpSp>
      <p:grpSp>
        <p:nvGrpSpPr>
          <p:cNvPr id="22" name="组合 21"/>
          <p:cNvGrpSpPr>
            <a:grpSpLocks/>
          </p:cNvGrpSpPr>
          <p:nvPr/>
        </p:nvGrpSpPr>
        <p:grpSpPr bwMode="auto">
          <a:xfrm>
            <a:off x="122238" y="77788"/>
            <a:ext cx="8342312" cy="366712"/>
            <a:chOff x="162802" y="93745"/>
            <a:chExt cx="11122990" cy="541458"/>
          </a:xfrm>
        </p:grpSpPr>
        <p:sp>
          <p:nvSpPr>
            <p:cNvPr id="72723" name="文本框 22"/>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pPr marL="457200" indent="-457200"/>
              <a:r>
                <a:rPr lang="zh-CN" altLang="en-US"/>
                <a:t>二、听力障碍的分类、病因与检测 </a:t>
              </a:r>
            </a:p>
          </p:txBody>
        </p:sp>
        <p:grpSp>
          <p:nvGrpSpPr>
            <p:cNvPr id="72724" name="组合 23"/>
            <p:cNvGrpSpPr>
              <a:grpSpLocks/>
            </p:cNvGrpSpPr>
            <p:nvPr/>
          </p:nvGrpSpPr>
          <p:grpSpPr bwMode="auto">
            <a:xfrm>
              <a:off x="162802" y="166462"/>
              <a:ext cx="729287" cy="445249"/>
              <a:chOff x="7304087" y="2360613"/>
              <a:chExt cx="1001487" cy="611434"/>
            </a:xfrm>
          </p:grpSpPr>
          <p:sp>
            <p:nvSpPr>
              <p:cNvPr id="25" name="对角圆角矩形 24"/>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2726" name="图片 25"/>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72727" name="Rectangle 23"/>
          <p:cNvSpPr>
            <a:spLocks noChangeArrowheads="1"/>
          </p:cNvSpPr>
          <p:nvPr/>
        </p:nvSpPr>
        <p:spPr bwMode="auto">
          <a:xfrm>
            <a:off x="1389063" y="1600200"/>
            <a:ext cx="1890712" cy="2528888"/>
          </a:xfrm>
          <a:prstGeom prst="rect">
            <a:avLst/>
          </a:prstGeom>
          <a:noFill/>
          <a:ln w="9525">
            <a:noFill/>
            <a:miter lim="800000"/>
            <a:headEnd/>
            <a:tailEnd/>
          </a:ln>
          <a:effectLst/>
        </p:spPr>
        <p:txBody>
          <a:bodyPr anchor="ctr">
            <a:spAutoFit/>
          </a:bodyPr>
          <a:lstStyle/>
          <a:p>
            <a:pPr lvl="1"/>
            <a:r>
              <a:rPr lang="zh-CN" altLang="en-US" sz="3200">
                <a:latin typeface="隶书" pitchFamily="49" charset="-122"/>
                <a:ea typeface="隶书" pitchFamily="49" charset="-122"/>
              </a:rPr>
              <a:t>听力障碍的分类、病因与检测 </a:t>
            </a:r>
          </a:p>
        </p:txBody>
      </p:sp>
    </p:spTree>
  </p:cSld>
  <p:clrMapOvr>
    <a:masterClrMapping/>
  </p:clrMapOvr>
  <p:transition advTm="29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transition="in" filter="fade">
                                      <p:cBhvr>
                                        <p:cTn id="16" dur="500"/>
                                        <p:tgtEl>
                                          <p:spTgt spid="1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18" presetClass="entr" presetSubtype="6"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trips(downRight)">
                                      <p:cBhvr>
                                        <p:cTn id="24" dur="500"/>
                                        <p:tgtEl>
                                          <p:spTgt spid="18"/>
                                        </p:tgtEl>
                                      </p:cBhvr>
                                    </p:animEffect>
                                  </p:childTnLst>
                                </p:cTn>
                              </p:par>
                            </p:childTnLst>
                          </p:cTn>
                        </p:par>
                        <p:par>
                          <p:cTn id="25" fill="hold">
                            <p:stCondLst>
                              <p:cond delay="2000"/>
                            </p:stCondLst>
                            <p:childTnLst>
                              <p:par>
                                <p:cTn id="26" presetID="18" presetClass="entr" presetSubtype="6"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strips(downRight)">
                                      <p:cBhvr>
                                        <p:cTn id="28" dur="500"/>
                                        <p:tgtEl>
                                          <p:spTgt spid="19"/>
                                        </p:tgtEl>
                                      </p:cBhvr>
                                    </p:animEffect>
                                  </p:childTnLst>
                                </p:cTn>
                              </p:par>
                            </p:childTnLst>
                          </p:cTn>
                        </p:par>
                        <p:par>
                          <p:cTn id="29" fill="hold">
                            <p:stCondLst>
                              <p:cond delay="2500"/>
                            </p:stCondLst>
                            <p:childTnLst>
                              <p:par>
                                <p:cTn id="30" presetID="18" presetClass="entr" presetSubtype="6"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strips(downRight)">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3346450" y="1539875"/>
            <a:ext cx="1201738" cy="1200150"/>
            <a:chOff x="4279138" y="2281238"/>
            <a:chExt cx="1780310" cy="1778000"/>
          </a:xfrm>
        </p:grpSpPr>
        <p:sp>
          <p:nvSpPr>
            <p:cNvPr id="8" name="对角圆角矩形 7"/>
            <p:cNvSpPr/>
            <p:nvPr/>
          </p:nvSpPr>
          <p:spPr>
            <a:xfrm flipH="1">
              <a:off x="4279138" y="2281238"/>
              <a:ext cx="1780310" cy="1778000"/>
            </a:xfrm>
            <a:prstGeom prst="round2Diag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2" name="文本框 1"/>
            <p:cNvSpPr txBox="1"/>
            <p:nvPr/>
          </p:nvSpPr>
          <p:spPr>
            <a:xfrm>
              <a:off x="4801237" y="2662238"/>
              <a:ext cx="736113" cy="1039519"/>
            </a:xfrm>
            <a:prstGeom prst="rect">
              <a:avLst/>
            </a:prstGeom>
            <a:noFill/>
          </p:spPr>
          <p:txBody>
            <a:bodyPr wrap="none">
              <a:spAutoFit/>
            </a:bodyPr>
            <a:lstStyle/>
            <a:p>
              <a:pPr algn="ctr"/>
              <a:r>
                <a:rPr lang="en-US" altLang="zh-CN" sz="4000" b="1">
                  <a:solidFill>
                    <a:schemeClr val="bg1"/>
                  </a:solidFill>
                  <a:latin typeface="微软雅黑" pitchFamily="34" charset="-122"/>
                  <a:ea typeface="微软雅黑" pitchFamily="34" charset="-122"/>
                </a:rPr>
                <a:t>1</a:t>
              </a:r>
            </a:p>
          </p:txBody>
        </p:sp>
      </p:grpSp>
      <p:grpSp>
        <p:nvGrpSpPr>
          <p:cNvPr id="3" name="组合 2"/>
          <p:cNvGrpSpPr>
            <a:grpSpLocks/>
          </p:cNvGrpSpPr>
          <p:nvPr/>
        </p:nvGrpSpPr>
        <p:grpSpPr bwMode="auto">
          <a:xfrm>
            <a:off x="4597400" y="1539875"/>
            <a:ext cx="1200150" cy="1200150"/>
            <a:chOff x="6132513" y="2281238"/>
            <a:chExt cx="1778000" cy="1778000"/>
          </a:xfrm>
        </p:grpSpPr>
        <p:sp>
          <p:nvSpPr>
            <p:cNvPr id="4" name="对角圆角矩形 3"/>
            <p:cNvSpPr/>
            <p:nvPr/>
          </p:nvSpPr>
          <p:spPr>
            <a:xfrm>
              <a:off x="6132513" y="2281238"/>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13" name="文本框 12"/>
            <p:cNvSpPr txBox="1"/>
            <p:nvPr/>
          </p:nvSpPr>
          <p:spPr>
            <a:xfrm>
              <a:off x="6652273" y="2662238"/>
              <a:ext cx="736129" cy="1039519"/>
            </a:xfrm>
            <a:prstGeom prst="rect">
              <a:avLst/>
            </a:prstGeom>
            <a:noFill/>
          </p:spPr>
          <p:txBody>
            <a:bodyPr wrap="none">
              <a:spAutoFit/>
            </a:bodyPr>
            <a:lstStyle/>
            <a:p>
              <a:pPr algn="ctr"/>
              <a:r>
                <a:rPr lang="en-US" altLang="zh-CN" sz="4000" b="1">
                  <a:solidFill>
                    <a:schemeClr val="bg1"/>
                  </a:solidFill>
                  <a:latin typeface="微软雅黑" pitchFamily="34" charset="-122"/>
                  <a:ea typeface="微软雅黑" pitchFamily="34" charset="-122"/>
                </a:rPr>
                <a:t>3</a:t>
              </a:r>
            </a:p>
          </p:txBody>
        </p:sp>
      </p:grpSp>
      <p:grpSp>
        <p:nvGrpSpPr>
          <p:cNvPr id="30" name="组合 29"/>
          <p:cNvGrpSpPr>
            <a:grpSpLocks/>
          </p:cNvGrpSpPr>
          <p:nvPr/>
        </p:nvGrpSpPr>
        <p:grpSpPr bwMode="auto">
          <a:xfrm>
            <a:off x="3348038" y="2798763"/>
            <a:ext cx="1200150" cy="1200150"/>
            <a:chOff x="4281488" y="4144963"/>
            <a:chExt cx="1778000" cy="1778000"/>
          </a:xfrm>
        </p:grpSpPr>
        <p:sp>
          <p:nvSpPr>
            <p:cNvPr id="5" name="对角圆角矩形 4"/>
            <p:cNvSpPr/>
            <p:nvPr/>
          </p:nvSpPr>
          <p:spPr>
            <a:xfrm rot="10800000">
              <a:off x="4281488" y="4144963"/>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14" name="文本框 13"/>
            <p:cNvSpPr txBox="1"/>
            <p:nvPr/>
          </p:nvSpPr>
          <p:spPr>
            <a:xfrm>
              <a:off x="4801247" y="4525963"/>
              <a:ext cx="736130" cy="1039519"/>
            </a:xfrm>
            <a:prstGeom prst="rect">
              <a:avLst/>
            </a:prstGeom>
            <a:noFill/>
          </p:spPr>
          <p:txBody>
            <a:bodyPr wrap="none">
              <a:spAutoFit/>
            </a:bodyPr>
            <a:lstStyle/>
            <a:p>
              <a:pPr algn="ctr"/>
              <a:r>
                <a:rPr lang="en-US" altLang="zh-CN" sz="4000" b="1">
                  <a:solidFill>
                    <a:schemeClr val="bg1"/>
                  </a:solidFill>
                  <a:latin typeface="微软雅黑" pitchFamily="34" charset="-122"/>
                  <a:ea typeface="微软雅黑" pitchFamily="34" charset="-122"/>
                </a:rPr>
                <a:t>2</a:t>
              </a:r>
            </a:p>
          </p:txBody>
        </p:sp>
      </p:grpSp>
      <p:grpSp>
        <p:nvGrpSpPr>
          <p:cNvPr id="31" name="组合 30"/>
          <p:cNvGrpSpPr>
            <a:grpSpLocks/>
          </p:cNvGrpSpPr>
          <p:nvPr/>
        </p:nvGrpSpPr>
        <p:grpSpPr bwMode="auto">
          <a:xfrm>
            <a:off x="4597400" y="2798763"/>
            <a:ext cx="1201738" cy="1200150"/>
            <a:chOff x="6132552" y="4144963"/>
            <a:chExt cx="1780310" cy="1778000"/>
          </a:xfrm>
        </p:grpSpPr>
        <p:sp>
          <p:nvSpPr>
            <p:cNvPr id="6" name="对角圆角矩形 5"/>
            <p:cNvSpPr/>
            <p:nvPr/>
          </p:nvSpPr>
          <p:spPr>
            <a:xfrm rot="10800000" flipH="1">
              <a:off x="6132552" y="4144963"/>
              <a:ext cx="1780310" cy="1778000"/>
            </a:xfrm>
            <a:prstGeom prst="round2Diag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15" name="文本框 14"/>
            <p:cNvSpPr txBox="1"/>
            <p:nvPr/>
          </p:nvSpPr>
          <p:spPr>
            <a:xfrm>
              <a:off x="6652300" y="4525963"/>
              <a:ext cx="736111" cy="1039519"/>
            </a:xfrm>
            <a:prstGeom prst="rect">
              <a:avLst/>
            </a:prstGeom>
            <a:noFill/>
          </p:spPr>
          <p:txBody>
            <a:bodyPr wrap="none">
              <a:spAutoFit/>
            </a:bodyPr>
            <a:lstStyle/>
            <a:p>
              <a:pPr algn="ctr"/>
              <a:r>
                <a:rPr lang="en-US" altLang="zh-CN" sz="4000" b="1">
                  <a:solidFill>
                    <a:schemeClr val="bg1"/>
                  </a:solidFill>
                  <a:latin typeface="微软雅黑" pitchFamily="34" charset="-122"/>
                  <a:ea typeface="微软雅黑" pitchFamily="34" charset="-122"/>
                </a:rPr>
                <a:t>4</a:t>
              </a:r>
            </a:p>
          </p:txBody>
        </p:sp>
      </p:grpSp>
      <p:grpSp>
        <p:nvGrpSpPr>
          <p:cNvPr id="16" name="组合 15"/>
          <p:cNvGrpSpPr>
            <a:grpSpLocks/>
          </p:cNvGrpSpPr>
          <p:nvPr/>
        </p:nvGrpSpPr>
        <p:grpSpPr bwMode="auto">
          <a:xfrm>
            <a:off x="1057275" y="1112838"/>
            <a:ext cx="1890713" cy="1206500"/>
            <a:chOff x="8911074" y="1876425"/>
            <a:chExt cx="2801954" cy="1785756"/>
          </a:xfrm>
        </p:grpSpPr>
        <p:sp>
          <p:nvSpPr>
            <p:cNvPr id="17" name="文本框 16"/>
            <p:cNvSpPr txBox="1"/>
            <p:nvPr/>
          </p:nvSpPr>
          <p:spPr>
            <a:xfrm>
              <a:off x="8911074" y="1876425"/>
              <a:ext cx="2072646" cy="542775"/>
            </a:xfrm>
            <a:prstGeom prst="rect">
              <a:avLst/>
            </a:prstGeom>
            <a:noFill/>
          </p:spPr>
          <p:txBody>
            <a:bodyPr wrap="none">
              <a:spAutoFit/>
            </a:bodyPr>
            <a:lstStyle/>
            <a:p>
              <a:r>
                <a:rPr lang="zh-CN" altLang="en-US" b="1"/>
                <a:t>行为测听法</a:t>
              </a:r>
              <a:r>
                <a:rPr lang="zh-CN" altLang="en-US"/>
                <a:t> </a:t>
              </a:r>
            </a:p>
          </p:txBody>
        </p:sp>
        <p:sp>
          <p:nvSpPr>
            <p:cNvPr id="18" name="矩形 17"/>
            <p:cNvSpPr/>
            <p:nvPr/>
          </p:nvSpPr>
          <p:spPr>
            <a:xfrm>
              <a:off x="8911074" y="2445047"/>
              <a:ext cx="2801954" cy="1217134"/>
            </a:xfrm>
            <a:prstGeom prst="rect">
              <a:avLst/>
            </a:prstGeom>
          </p:spPr>
          <p:txBody>
            <a:bodyPr>
              <a:spAutoFit/>
            </a:bodyPr>
            <a:lstStyle/>
            <a:p>
              <a:pPr algn="just"/>
              <a:r>
                <a:rPr lang="zh-CN" altLang="en-US" sz="1200"/>
                <a:t>选择复合性声源（如拍手、敲击玩具、吹哨子等）进行测试，观察受试者对声音刺激的反应。 </a:t>
              </a:r>
            </a:p>
          </p:txBody>
        </p:sp>
      </p:grpSp>
      <p:grpSp>
        <p:nvGrpSpPr>
          <p:cNvPr id="19" name="组合 18"/>
          <p:cNvGrpSpPr>
            <a:grpSpLocks/>
          </p:cNvGrpSpPr>
          <p:nvPr/>
        </p:nvGrpSpPr>
        <p:grpSpPr bwMode="auto">
          <a:xfrm>
            <a:off x="6015038" y="962025"/>
            <a:ext cx="1892300" cy="1754188"/>
            <a:chOff x="8911074" y="1876425"/>
            <a:chExt cx="2801954" cy="2596395"/>
          </a:xfrm>
        </p:grpSpPr>
        <p:sp>
          <p:nvSpPr>
            <p:cNvPr id="20" name="文本框 19"/>
            <p:cNvSpPr txBox="1"/>
            <p:nvPr/>
          </p:nvSpPr>
          <p:spPr>
            <a:xfrm>
              <a:off x="8911074" y="1876425"/>
              <a:ext cx="2411749" cy="542776"/>
            </a:xfrm>
            <a:prstGeom prst="rect">
              <a:avLst/>
            </a:prstGeom>
            <a:noFill/>
          </p:spPr>
          <p:txBody>
            <a:bodyPr wrap="none">
              <a:spAutoFit/>
            </a:bodyPr>
            <a:lstStyle/>
            <a:p>
              <a:r>
                <a:rPr lang="zh-CN" altLang="en-US" b="1"/>
                <a:t>听性脑干反应</a:t>
              </a:r>
              <a:r>
                <a:rPr lang="zh-CN" altLang="en-US"/>
                <a:t> </a:t>
              </a:r>
            </a:p>
          </p:txBody>
        </p:sp>
        <p:sp>
          <p:nvSpPr>
            <p:cNvPr id="21" name="矩形 20"/>
            <p:cNvSpPr/>
            <p:nvPr/>
          </p:nvSpPr>
          <p:spPr>
            <a:xfrm>
              <a:off x="8911074" y="2445047"/>
              <a:ext cx="2801954" cy="2027773"/>
            </a:xfrm>
            <a:prstGeom prst="rect">
              <a:avLst/>
            </a:prstGeom>
          </p:spPr>
          <p:txBody>
            <a:bodyPr>
              <a:spAutoFit/>
            </a:bodyPr>
            <a:lstStyle/>
            <a:p>
              <a:pPr algn="just"/>
              <a:r>
                <a:rPr lang="zh-CN" altLang="en-US" sz="1200"/>
                <a:t>用瞬态声（短猝音）作为刺激声，给声后从受试者头皮记录出一组电波；最多由</a:t>
              </a:r>
              <a:r>
                <a:rPr lang="en-US" altLang="zh-CN" sz="1200"/>
                <a:t>7</a:t>
              </a:r>
              <a:r>
                <a:rPr lang="zh-CN" altLang="en-US" sz="1200"/>
                <a:t>个反应波构成。测试原则刺激强度遵循从高到低，直至反应波完全消失。 </a:t>
              </a:r>
            </a:p>
          </p:txBody>
        </p:sp>
      </p:grpSp>
      <p:grpSp>
        <p:nvGrpSpPr>
          <p:cNvPr id="22" name="组合 21"/>
          <p:cNvGrpSpPr>
            <a:grpSpLocks/>
          </p:cNvGrpSpPr>
          <p:nvPr/>
        </p:nvGrpSpPr>
        <p:grpSpPr bwMode="auto">
          <a:xfrm>
            <a:off x="1077913" y="2679700"/>
            <a:ext cx="1890712" cy="1754188"/>
            <a:chOff x="8911074" y="1876425"/>
            <a:chExt cx="2801954" cy="2596395"/>
          </a:xfrm>
        </p:grpSpPr>
        <p:sp>
          <p:nvSpPr>
            <p:cNvPr id="23" name="文本框 22"/>
            <p:cNvSpPr txBox="1"/>
            <p:nvPr/>
          </p:nvSpPr>
          <p:spPr>
            <a:xfrm>
              <a:off x="8911074" y="1876425"/>
              <a:ext cx="2754902" cy="542776"/>
            </a:xfrm>
            <a:prstGeom prst="rect">
              <a:avLst/>
            </a:prstGeom>
            <a:noFill/>
          </p:spPr>
          <p:txBody>
            <a:bodyPr wrap="none">
              <a:spAutoFit/>
            </a:bodyPr>
            <a:lstStyle/>
            <a:p>
              <a:r>
                <a:rPr lang="zh-CN" altLang="en-US" b="1"/>
                <a:t>纯音听阈检查法</a:t>
              </a:r>
              <a:r>
                <a:rPr lang="zh-CN" altLang="en-US"/>
                <a:t> </a:t>
              </a:r>
            </a:p>
          </p:txBody>
        </p:sp>
        <p:sp>
          <p:nvSpPr>
            <p:cNvPr id="24" name="矩形 23"/>
            <p:cNvSpPr/>
            <p:nvPr/>
          </p:nvSpPr>
          <p:spPr>
            <a:xfrm>
              <a:off x="8911074" y="2445047"/>
              <a:ext cx="2801954" cy="2027773"/>
            </a:xfrm>
            <a:prstGeom prst="rect">
              <a:avLst/>
            </a:prstGeom>
          </p:spPr>
          <p:txBody>
            <a:bodyPr>
              <a:spAutoFit/>
            </a:bodyPr>
            <a:lstStyle/>
            <a:p>
              <a:pPr algn="just"/>
              <a:r>
                <a:rPr lang="zh-CN" altLang="en-US" sz="1200"/>
                <a:t>纯音是指一种仅具有单一频率、固定阈值成分的声音。应用于纯音听力测试的纯音信号，其升、降时间为</a:t>
              </a:r>
              <a:r>
                <a:rPr lang="en-US" altLang="zh-CN" sz="1200"/>
                <a:t>15~ 25</a:t>
              </a:r>
              <a:r>
                <a:rPr lang="zh-CN" altLang="en-US" sz="1200"/>
                <a:t>毫秒，全时程为</a:t>
              </a:r>
              <a:r>
                <a:rPr lang="en-US" altLang="zh-CN" sz="1200"/>
                <a:t>1~2</a:t>
              </a:r>
              <a:r>
                <a:rPr lang="zh-CN" altLang="en-US" sz="1200"/>
                <a:t>秒。纯音听阈测试是主观测听法之一 </a:t>
              </a:r>
            </a:p>
          </p:txBody>
        </p:sp>
      </p:grpSp>
      <p:grpSp>
        <p:nvGrpSpPr>
          <p:cNvPr id="25" name="组合 24"/>
          <p:cNvGrpSpPr>
            <a:grpSpLocks/>
          </p:cNvGrpSpPr>
          <p:nvPr/>
        </p:nvGrpSpPr>
        <p:grpSpPr bwMode="auto">
          <a:xfrm>
            <a:off x="6045200" y="2863850"/>
            <a:ext cx="1892300" cy="1571625"/>
            <a:chOff x="8911074" y="1876425"/>
            <a:chExt cx="2801954" cy="2326182"/>
          </a:xfrm>
        </p:grpSpPr>
        <p:sp>
          <p:nvSpPr>
            <p:cNvPr id="26" name="文本框 25"/>
            <p:cNvSpPr txBox="1"/>
            <p:nvPr/>
          </p:nvSpPr>
          <p:spPr>
            <a:xfrm>
              <a:off x="8911074" y="1876425"/>
              <a:ext cx="1636040" cy="542777"/>
            </a:xfrm>
            <a:prstGeom prst="rect">
              <a:avLst/>
            </a:prstGeom>
            <a:noFill/>
          </p:spPr>
          <p:txBody>
            <a:bodyPr wrap="none">
              <a:spAutoFit/>
            </a:bodyPr>
            <a:lstStyle/>
            <a:p>
              <a:r>
                <a:rPr lang="zh-CN" altLang="en-US" b="1"/>
                <a:t>辅助检查</a:t>
              </a:r>
            </a:p>
          </p:txBody>
        </p:sp>
        <p:sp>
          <p:nvSpPr>
            <p:cNvPr id="27" name="矩形 26"/>
            <p:cNvSpPr/>
            <p:nvPr/>
          </p:nvSpPr>
          <p:spPr>
            <a:xfrm>
              <a:off x="8911074" y="2445047"/>
              <a:ext cx="2801954" cy="1757560"/>
            </a:xfrm>
            <a:prstGeom prst="rect">
              <a:avLst/>
            </a:prstGeom>
          </p:spPr>
          <p:txBody>
            <a:bodyPr>
              <a:spAutoFit/>
            </a:bodyPr>
            <a:lstStyle/>
            <a:p>
              <a:pPr algn="just"/>
              <a:r>
                <a:rPr lang="zh-CN" altLang="en-US" sz="1200"/>
                <a:t>要对脑脊液、血常规、血电解质、血糖、尿素氮等进行必要检查。另外就是耳鼻喉科检查及听觉检查、颅底部摄片、头颅</a:t>
              </a:r>
              <a:r>
                <a:rPr lang="en-US" altLang="zh-CN" sz="1200"/>
                <a:t>CT</a:t>
              </a:r>
              <a:r>
                <a:rPr lang="zh-CN" altLang="en-US" sz="1200"/>
                <a:t>及</a:t>
              </a:r>
              <a:r>
                <a:rPr lang="en-US" altLang="zh-CN" sz="1200"/>
                <a:t>MRI</a:t>
              </a:r>
              <a:r>
                <a:rPr lang="zh-CN" altLang="en-US" sz="1200"/>
                <a:t>检查等。</a:t>
              </a:r>
            </a:p>
          </p:txBody>
        </p:sp>
      </p:grpSp>
      <p:grpSp>
        <p:nvGrpSpPr>
          <p:cNvPr id="7" name="组合 6"/>
          <p:cNvGrpSpPr>
            <a:grpSpLocks/>
          </p:cNvGrpSpPr>
          <p:nvPr/>
        </p:nvGrpSpPr>
        <p:grpSpPr bwMode="auto">
          <a:xfrm>
            <a:off x="122238" y="77788"/>
            <a:ext cx="8342312" cy="366712"/>
            <a:chOff x="162802" y="93745"/>
            <a:chExt cx="11122990" cy="541458"/>
          </a:xfrm>
        </p:grpSpPr>
        <p:sp>
          <p:nvSpPr>
            <p:cNvPr id="64539" name="文本框 31"/>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b="1" dirty="0" smtClean="0"/>
                <a:t>任务二 听力</a:t>
              </a:r>
              <a:r>
                <a:rPr lang="zh-CN" altLang="en-US" b="1" dirty="0"/>
                <a:t>障碍的康复评定</a:t>
              </a:r>
              <a:r>
                <a:rPr lang="zh-CN" altLang="en-US" dirty="0"/>
                <a:t> </a:t>
              </a:r>
            </a:p>
          </p:txBody>
        </p:sp>
        <p:grpSp>
          <p:nvGrpSpPr>
            <p:cNvPr id="64540" name="组合 32"/>
            <p:cNvGrpSpPr>
              <a:grpSpLocks/>
            </p:cNvGrpSpPr>
            <p:nvPr/>
          </p:nvGrpSpPr>
          <p:grpSpPr bwMode="auto">
            <a:xfrm>
              <a:off x="162802" y="166462"/>
              <a:ext cx="729287" cy="445249"/>
              <a:chOff x="7304087" y="2360613"/>
              <a:chExt cx="1001487" cy="611434"/>
            </a:xfrm>
          </p:grpSpPr>
          <p:sp>
            <p:nvSpPr>
              <p:cNvPr id="34" name="对角圆角矩形 33"/>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4542" name="图片 34"/>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99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 calcmode="lin" valueType="num">
                                      <p:cBhvr>
                                        <p:cTn id="15" dur="500" fill="hold"/>
                                        <p:tgtEl>
                                          <p:spTgt spid="28"/>
                                        </p:tgtEl>
                                        <p:attrNameLst>
                                          <p:attrName>style.rotation</p:attrName>
                                        </p:attrNameLst>
                                      </p:cBhvr>
                                      <p:tavLst>
                                        <p:tav tm="0">
                                          <p:val>
                                            <p:fltVal val="360"/>
                                          </p:val>
                                        </p:tav>
                                        <p:tav tm="100000">
                                          <p:val>
                                            <p:fltVal val="0"/>
                                          </p:val>
                                        </p:tav>
                                      </p:tavLst>
                                    </p:anim>
                                    <p:animEffect transition="in" filter="fade">
                                      <p:cBhvr>
                                        <p:cTn id="16" dur="500"/>
                                        <p:tgtEl>
                                          <p:spTgt spid="28"/>
                                        </p:tgtEl>
                                      </p:cBhvr>
                                    </p:animEffect>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360"/>
                                          </p:val>
                                        </p:tav>
                                        <p:tav tm="100000">
                                          <p:val>
                                            <p:fltVal val="0"/>
                                          </p:val>
                                        </p:tav>
                                      </p:tavLst>
                                    </p:anim>
                                    <p:animEffect transition="in" filter="fade">
                                      <p:cBhvr>
                                        <p:cTn id="23" dur="500"/>
                                        <p:tgtEl>
                                          <p:spTgt spid="3"/>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 calcmode="lin" valueType="num">
                                      <p:cBhvr>
                                        <p:cTn id="29" dur="500" fill="hold"/>
                                        <p:tgtEl>
                                          <p:spTgt spid="31"/>
                                        </p:tgtEl>
                                        <p:attrNameLst>
                                          <p:attrName>style.rotation</p:attrName>
                                        </p:attrNameLst>
                                      </p:cBhvr>
                                      <p:tavLst>
                                        <p:tav tm="0">
                                          <p:val>
                                            <p:fltVal val="360"/>
                                          </p:val>
                                        </p:tav>
                                        <p:tav tm="100000">
                                          <p:val>
                                            <p:fltVal val="0"/>
                                          </p:val>
                                        </p:tav>
                                      </p:tavLst>
                                    </p:anim>
                                    <p:animEffect transition="in" filter="fade">
                                      <p:cBhvr>
                                        <p:cTn id="30" dur="500"/>
                                        <p:tgtEl>
                                          <p:spTgt spid="31"/>
                                        </p:tgtEl>
                                      </p:cBhvr>
                                    </p:animEffect>
                                  </p:childTnLst>
                                </p:cTn>
                              </p:par>
                            </p:childTnLst>
                          </p:cTn>
                        </p:par>
                        <p:par>
                          <p:cTn id="31" fill="hold">
                            <p:stCondLst>
                              <p:cond delay="2000"/>
                            </p:stCondLst>
                            <p:childTnLst>
                              <p:par>
                                <p:cTn id="32" presetID="49" presetClass="entr" presetSubtype="0" decel="100000"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childTnLst>
                          </p:cTn>
                        </p:par>
                        <p:par>
                          <p:cTn id="38" fill="hold">
                            <p:stCondLst>
                              <p:cond delay="2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750"/>
                                        <p:tgtEl>
                                          <p:spTgt spid="19"/>
                                        </p:tgtEl>
                                      </p:cBhvr>
                                    </p:animEffect>
                                    <p:anim calcmode="lin" valueType="num">
                                      <p:cBhvr>
                                        <p:cTn id="42" dur="750" fill="hold"/>
                                        <p:tgtEl>
                                          <p:spTgt spid="19"/>
                                        </p:tgtEl>
                                        <p:attrNameLst>
                                          <p:attrName>ppt_x</p:attrName>
                                        </p:attrNameLst>
                                      </p:cBhvr>
                                      <p:tavLst>
                                        <p:tav tm="0">
                                          <p:val>
                                            <p:strVal val="#ppt_x"/>
                                          </p:val>
                                        </p:tav>
                                        <p:tav tm="100000">
                                          <p:val>
                                            <p:strVal val="#ppt_x"/>
                                          </p:val>
                                        </p:tav>
                                      </p:tavLst>
                                    </p:anim>
                                    <p:anim calcmode="lin" valueType="num">
                                      <p:cBhvr>
                                        <p:cTn id="43" dur="75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750"/>
                                        <p:tgtEl>
                                          <p:spTgt spid="25"/>
                                        </p:tgtEl>
                                      </p:cBhvr>
                                    </p:animEffect>
                                    <p:anim calcmode="lin" valueType="num">
                                      <p:cBhvr>
                                        <p:cTn id="48" dur="750" fill="hold"/>
                                        <p:tgtEl>
                                          <p:spTgt spid="25"/>
                                        </p:tgtEl>
                                        <p:attrNameLst>
                                          <p:attrName>ppt_x</p:attrName>
                                        </p:attrNameLst>
                                      </p:cBhvr>
                                      <p:tavLst>
                                        <p:tav tm="0">
                                          <p:val>
                                            <p:strVal val="#ppt_x"/>
                                          </p:val>
                                        </p:tav>
                                        <p:tav tm="100000">
                                          <p:val>
                                            <p:strVal val="#ppt_x"/>
                                          </p:val>
                                        </p:tav>
                                      </p:tavLst>
                                    </p:anim>
                                    <p:anim calcmode="lin" valueType="num">
                                      <p:cBhvr>
                                        <p:cTn id="49" dur="750" fill="hold"/>
                                        <p:tgtEl>
                                          <p:spTgt spid="25"/>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47" presetClass="entr" presetSubtype="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750"/>
                                        <p:tgtEl>
                                          <p:spTgt spid="22"/>
                                        </p:tgtEl>
                                      </p:cBhvr>
                                    </p:animEffect>
                                    <p:anim calcmode="lin" valueType="num">
                                      <p:cBhvr>
                                        <p:cTn id="54" dur="750" fill="hold"/>
                                        <p:tgtEl>
                                          <p:spTgt spid="22"/>
                                        </p:tgtEl>
                                        <p:attrNameLst>
                                          <p:attrName>ppt_x</p:attrName>
                                        </p:attrNameLst>
                                      </p:cBhvr>
                                      <p:tavLst>
                                        <p:tav tm="0">
                                          <p:val>
                                            <p:strVal val="#ppt_x"/>
                                          </p:val>
                                        </p:tav>
                                        <p:tav tm="100000">
                                          <p:val>
                                            <p:strVal val="#ppt_x"/>
                                          </p:val>
                                        </p:tav>
                                      </p:tavLst>
                                    </p:anim>
                                    <p:anim calcmode="lin" valueType="num">
                                      <p:cBhvr>
                                        <p:cTn id="55" dur="750" fill="hold"/>
                                        <p:tgtEl>
                                          <p:spTgt spid="22"/>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750"/>
                                        <p:tgtEl>
                                          <p:spTgt spid="16"/>
                                        </p:tgtEl>
                                      </p:cBhvr>
                                    </p:animEffect>
                                    <p:anim calcmode="lin" valueType="num">
                                      <p:cBhvr>
                                        <p:cTn id="60" dur="750" fill="hold"/>
                                        <p:tgtEl>
                                          <p:spTgt spid="16"/>
                                        </p:tgtEl>
                                        <p:attrNameLst>
                                          <p:attrName>ppt_x</p:attrName>
                                        </p:attrNameLst>
                                      </p:cBhvr>
                                      <p:tavLst>
                                        <p:tav tm="0">
                                          <p:val>
                                            <p:strVal val="#ppt_x"/>
                                          </p:val>
                                        </p:tav>
                                        <p:tav tm="100000">
                                          <p:val>
                                            <p:strVal val="#ppt_x"/>
                                          </p:val>
                                        </p:tav>
                                      </p:tavLst>
                                    </p:anim>
                                    <p:anim calcmode="lin" valueType="num">
                                      <p:cBhvr>
                                        <p:cTn id="61"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67175" y="1022350"/>
            <a:ext cx="360363" cy="495300"/>
          </a:xfrm>
          <a:prstGeom prst="rect">
            <a:avLst/>
          </a:prstGeom>
          <a:solidFill>
            <a:srgbClr val="FF7F7F"/>
          </a:solidFill>
          <a:ln w="12700">
            <a:solidFill>
              <a:srgbClr val="F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1</a:t>
            </a:r>
          </a:p>
        </p:txBody>
      </p:sp>
      <p:grpSp>
        <p:nvGrpSpPr>
          <p:cNvPr id="28" name="组合 27"/>
          <p:cNvGrpSpPr>
            <a:grpSpLocks/>
          </p:cNvGrpSpPr>
          <p:nvPr/>
        </p:nvGrpSpPr>
        <p:grpSpPr bwMode="auto">
          <a:xfrm>
            <a:off x="4427538" y="1082675"/>
            <a:ext cx="3589337" cy="457200"/>
            <a:chOff x="5897880" y="1573585"/>
            <a:chExt cx="5318365" cy="677793"/>
          </a:xfrm>
        </p:grpSpPr>
        <p:sp>
          <p:nvSpPr>
            <p:cNvPr id="4" name="矩形 3"/>
            <p:cNvSpPr/>
            <p:nvPr/>
          </p:nvSpPr>
          <p:spPr>
            <a:xfrm>
              <a:off x="5994320" y="1573585"/>
              <a:ext cx="4775003" cy="677793"/>
            </a:xfrm>
            <a:prstGeom prst="rect">
              <a:avLst/>
            </a:prstGeom>
          </p:spPr>
          <p:txBody>
            <a:bodyPr>
              <a:spAutoFit/>
            </a:bodyPr>
            <a:lstStyle/>
            <a:p>
              <a:pPr algn="just"/>
              <a:r>
                <a:rPr lang="zh-CN" altLang="en-US" sz="1200" b="1"/>
                <a:t>听神经瘤成人多见，患者发病缓慢，听力以进行性减退，为感音性耳聋，无复聪现象 </a:t>
              </a:r>
            </a:p>
          </p:txBody>
        </p:sp>
        <p:cxnSp>
          <p:nvCxnSpPr>
            <p:cNvPr id="6" name="直接连接符 5"/>
            <p:cNvCxnSpPr/>
            <p:nvPr/>
          </p:nvCxnSpPr>
          <p:spPr>
            <a:xfrm>
              <a:off x="5897880" y="2232550"/>
              <a:ext cx="5090201" cy="14121"/>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0990432" y="2020740"/>
              <a:ext cx="225813" cy="225931"/>
            </a:xfrm>
            <a:prstGeom prst="rect">
              <a:avLst/>
            </a:prstGeom>
            <a:solidFill>
              <a:srgbClr val="7A8C8E"/>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sp>
        <p:nvSpPr>
          <p:cNvPr id="2" name="矩形 1"/>
          <p:cNvSpPr/>
          <p:nvPr/>
        </p:nvSpPr>
        <p:spPr>
          <a:xfrm>
            <a:off x="3640138" y="1871663"/>
            <a:ext cx="360362" cy="495300"/>
          </a:xfrm>
          <a:prstGeom prst="rect">
            <a:avLst/>
          </a:prstGeom>
          <a:solidFill>
            <a:schemeClr val="bg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2</a:t>
            </a:r>
          </a:p>
        </p:txBody>
      </p:sp>
      <p:grpSp>
        <p:nvGrpSpPr>
          <p:cNvPr id="3" name="组合 2"/>
          <p:cNvGrpSpPr>
            <a:grpSpLocks/>
          </p:cNvGrpSpPr>
          <p:nvPr/>
        </p:nvGrpSpPr>
        <p:grpSpPr bwMode="auto">
          <a:xfrm>
            <a:off x="4043363" y="1811338"/>
            <a:ext cx="3589337" cy="639762"/>
            <a:chOff x="5897880" y="2621970"/>
            <a:chExt cx="5318365" cy="948440"/>
          </a:xfrm>
        </p:grpSpPr>
        <p:sp>
          <p:nvSpPr>
            <p:cNvPr id="9" name="矩形 7"/>
            <p:cNvSpPr/>
            <p:nvPr/>
          </p:nvSpPr>
          <p:spPr>
            <a:xfrm>
              <a:off x="5994320" y="2621970"/>
              <a:ext cx="4777356" cy="948440"/>
            </a:xfrm>
            <a:prstGeom prst="rect">
              <a:avLst/>
            </a:prstGeom>
          </p:spPr>
          <p:txBody>
            <a:bodyPr>
              <a:spAutoFit/>
            </a:bodyPr>
            <a:lstStyle/>
            <a:p>
              <a:r>
                <a:rPr lang="zh-CN" altLang="en-US" sz="1200" b="1"/>
                <a:t>脑干病变脑干的血管性及肿瘤病变，眩晕症状持久，常有眼震、听力减退及其他神</a:t>
              </a:r>
            </a:p>
            <a:p>
              <a:r>
                <a:rPr lang="zh-CN" altLang="en-US" sz="1200" b="1"/>
                <a:t>经系统的相关体征。</a:t>
              </a:r>
            </a:p>
          </p:txBody>
        </p:sp>
        <p:cxnSp>
          <p:nvCxnSpPr>
            <p:cNvPr id="10" name="直接连接符 12"/>
            <p:cNvCxnSpPr/>
            <p:nvPr/>
          </p:nvCxnSpPr>
          <p:spPr>
            <a:xfrm>
              <a:off x="5897880" y="3264461"/>
              <a:ext cx="5090201" cy="16475"/>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1" name="矩形 13"/>
            <p:cNvSpPr/>
            <p:nvPr/>
          </p:nvSpPr>
          <p:spPr>
            <a:xfrm>
              <a:off x="10990432" y="3055005"/>
              <a:ext cx="225813" cy="225931"/>
            </a:xfrm>
            <a:prstGeom prst="rect">
              <a:avLst/>
            </a:prstGeom>
            <a:solidFill>
              <a:srgbClr val="7A8C8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sp>
        <p:nvSpPr>
          <p:cNvPr id="15" name="矩形 14"/>
          <p:cNvSpPr/>
          <p:nvPr/>
        </p:nvSpPr>
        <p:spPr>
          <a:xfrm>
            <a:off x="4037013" y="2665413"/>
            <a:ext cx="360362" cy="495300"/>
          </a:xfrm>
          <a:prstGeom prst="rect">
            <a:avLst/>
          </a:prstGeom>
          <a:solidFill>
            <a:srgbClr val="FF7F7F"/>
          </a:solidFill>
          <a:ln w="12700">
            <a:solidFill>
              <a:srgbClr val="F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3</a:t>
            </a:r>
          </a:p>
        </p:txBody>
      </p:sp>
      <p:grpSp>
        <p:nvGrpSpPr>
          <p:cNvPr id="31" name="组合 30"/>
          <p:cNvGrpSpPr>
            <a:grpSpLocks/>
          </p:cNvGrpSpPr>
          <p:nvPr/>
        </p:nvGrpSpPr>
        <p:grpSpPr bwMode="auto">
          <a:xfrm>
            <a:off x="4584700" y="2547938"/>
            <a:ext cx="3589338" cy="822325"/>
            <a:chOff x="5897880" y="4718739"/>
            <a:chExt cx="5318365" cy="1215277"/>
          </a:xfrm>
        </p:grpSpPr>
        <p:sp>
          <p:nvSpPr>
            <p:cNvPr id="19" name="矩形 18"/>
            <p:cNvSpPr/>
            <p:nvPr/>
          </p:nvSpPr>
          <p:spPr>
            <a:xfrm>
              <a:off x="5949629" y="4718739"/>
              <a:ext cx="4822046" cy="1215277"/>
            </a:xfrm>
            <a:prstGeom prst="rect">
              <a:avLst/>
            </a:prstGeom>
          </p:spPr>
          <p:txBody>
            <a:bodyPr>
              <a:spAutoFit/>
            </a:bodyPr>
            <a:lstStyle/>
            <a:p>
              <a:r>
                <a:rPr lang="zh-CN" altLang="en-US" sz="1200" b="1"/>
                <a:t>耳蜗神经药物中毒性损害，儿童及青少年多见，引起蜗神经损害的药物较多，各种药物对于耳蜗神经损害的程度与部位不尽相同，有些偏重于耳蜗，有些偏重于前庭，或两者都有。 </a:t>
              </a:r>
            </a:p>
          </p:txBody>
        </p:sp>
        <p:cxnSp>
          <p:nvCxnSpPr>
            <p:cNvPr id="21" name="直接连接符 20"/>
            <p:cNvCxnSpPr/>
            <p:nvPr/>
          </p:nvCxnSpPr>
          <p:spPr>
            <a:xfrm>
              <a:off x="5897880" y="5377991"/>
              <a:ext cx="5090199" cy="16423"/>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0990432" y="5169189"/>
              <a:ext cx="225813" cy="225225"/>
            </a:xfrm>
            <a:prstGeom prst="rect">
              <a:avLst/>
            </a:prstGeom>
            <a:solidFill>
              <a:srgbClr val="7A8C8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grpSp>
        <p:nvGrpSpPr>
          <p:cNvPr id="27" name="组合 26"/>
          <p:cNvGrpSpPr>
            <a:grpSpLocks/>
          </p:cNvGrpSpPr>
          <p:nvPr/>
        </p:nvGrpSpPr>
        <p:grpSpPr bwMode="auto">
          <a:xfrm>
            <a:off x="1173163" y="1236663"/>
            <a:ext cx="2163762" cy="1938337"/>
            <a:chOff x="1045037" y="1968500"/>
            <a:chExt cx="3207657" cy="2870200"/>
          </a:xfrm>
        </p:grpSpPr>
        <p:sp>
          <p:nvSpPr>
            <p:cNvPr id="24" name="矩形 23"/>
            <p:cNvSpPr/>
            <p:nvPr/>
          </p:nvSpPr>
          <p:spPr>
            <a:xfrm>
              <a:off x="1045037" y="1968500"/>
              <a:ext cx="3207657" cy="2870200"/>
            </a:xfrm>
            <a:prstGeom prst="rect">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2700" b="1">
                <a:solidFill>
                  <a:schemeClr val="bg1"/>
                </a:solidFill>
                <a:latin typeface="微软雅黑" pitchFamily="34" charset="-122"/>
                <a:ea typeface="微软雅黑" pitchFamily="34" charset="-122"/>
              </a:endParaRPr>
            </a:p>
            <a:p>
              <a:pPr algn="ctr"/>
              <a:r>
                <a:rPr lang="zh-CN" altLang="en-US" b="1">
                  <a:solidFill>
                    <a:schemeClr val="tx1"/>
                  </a:solidFill>
                  <a:latin typeface="Arial" charset="0"/>
                </a:rPr>
                <a:t>鉴别诊断</a:t>
              </a:r>
              <a:r>
                <a:rPr lang="zh-CN" altLang="en-US">
                  <a:solidFill>
                    <a:schemeClr val="tx1"/>
                  </a:solidFill>
                  <a:latin typeface="Arial" charset="0"/>
                </a:rPr>
                <a:t> </a:t>
              </a:r>
            </a:p>
          </p:txBody>
        </p:sp>
        <p:pic>
          <p:nvPicPr>
            <p:cNvPr id="66579" name="图片 25"/>
            <p:cNvPicPr>
              <a:picLocks noChangeAspect="1"/>
            </p:cNvPicPr>
            <p:nvPr/>
          </p:nvPicPr>
          <p:blipFill>
            <a:blip r:embed="rId3">
              <a:grayscl/>
              <a:biLevel thresh="50000"/>
            </a:blip>
            <a:srcRect/>
            <a:stretch>
              <a:fillRect/>
            </a:stretch>
          </p:blipFill>
          <p:spPr bwMode="auto">
            <a:xfrm>
              <a:off x="1884313" y="2348656"/>
              <a:ext cx="1529105" cy="1195286"/>
            </a:xfrm>
            <a:prstGeom prst="rect">
              <a:avLst/>
            </a:prstGeom>
            <a:noFill/>
            <a:ln w="9525">
              <a:noFill/>
              <a:miter lim="800000"/>
              <a:headEnd/>
              <a:tailEnd/>
            </a:ln>
          </p:spPr>
        </p:pic>
      </p:grpSp>
      <p:grpSp>
        <p:nvGrpSpPr>
          <p:cNvPr id="25" name="组合 24"/>
          <p:cNvGrpSpPr>
            <a:grpSpLocks/>
          </p:cNvGrpSpPr>
          <p:nvPr/>
        </p:nvGrpSpPr>
        <p:grpSpPr bwMode="auto">
          <a:xfrm>
            <a:off x="122238" y="77788"/>
            <a:ext cx="8342312" cy="366712"/>
            <a:chOff x="162802" y="93745"/>
            <a:chExt cx="11122990" cy="541458"/>
          </a:xfrm>
        </p:grpSpPr>
        <p:sp>
          <p:nvSpPr>
            <p:cNvPr id="66581" name="文本框 31"/>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66582" name="组合 32"/>
            <p:cNvGrpSpPr>
              <a:grpSpLocks/>
            </p:cNvGrpSpPr>
            <p:nvPr/>
          </p:nvGrpSpPr>
          <p:grpSpPr bwMode="auto">
            <a:xfrm>
              <a:off x="162802" y="166462"/>
              <a:ext cx="729287" cy="445249"/>
              <a:chOff x="7304087" y="2360613"/>
              <a:chExt cx="1001487" cy="611434"/>
            </a:xfrm>
          </p:grpSpPr>
          <p:sp>
            <p:nvSpPr>
              <p:cNvPr id="34" name="对角圆角矩形 33"/>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6584" name="图片 34"/>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66585" name="Rectangle 25"/>
          <p:cNvSpPr>
            <a:spLocks noChangeArrowheads="1"/>
          </p:cNvSpPr>
          <p:nvPr/>
        </p:nvSpPr>
        <p:spPr bwMode="auto">
          <a:xfrm>
            <a:off x="4457700" y="3587750"/>
            <a:ext cx="3863975" cy="822325"/>
          </a:xfrm>
          <a:prstGeom prst="rect">
            <a:avLst/>
          </a:prstGeom>
          <a:noFill/>
          <a:ln w="9525">
            <a:noFill/>
            <a:miter lim="800000"/>
            <a:headEnd/>
            <a:tailEnd/>
          </a:ln>
          <a:effectLst/>
        </p:spPr>
        <p:txBody>
          <a:bodyPr anchor="ctr">
            <a:spAutoFit/>
          </a:bodyPr>
          <a:lstStyle/>
          <a:p>
            <a:r>
              <a:rPr lang="zh-CN" altLang="en-US" sz="1200" b="1"/>
              <a:t>常见导致传导性听力障碍的疾病多数听力缺陷是</a:t>
            </a:r>
          </a:p>
          <a:p>
            <a:r>
              <a:rPr lang="zh-CN" altLang="en-US" sz="1200" b="1"/>
              <a:t>后天传导性的  听力丧失，多与中耳炎及其后遗症</a:t>
            </a:r>
          </a:p>
          <a:p>
            <a:r>
              <a:rPr lang="zh-CN" altLang="en-US" sz="1200" b="1"/>
              <a:t>有关。</a:t>
            </a:r>
          </a:p>
          <a:p>
            <a:endParaRPr lang="zh-CN" altLang="en-US" sz="1200" b="1"/>
          </a:p>
        </p:txBody>
      </p:sp>
      <p:sp>
        <p:nvSpPr>
          <p:cNvPr id="12" name="矩形 1"/>
          <p:cNvSpPr/>
          <p:nvPr/>
        </p:nvSpPr>
        <p:spPr>
          <a:xfrm>
            <a:off x="3733800" y="3743325"/>
            <a:ext cx="360363" cy="495300"/>
          </a:xfrm>
          <a:prstGeom prst="rect">
            <a:avLst/>
          </a:prstGeom>
          <a:solidFill>
            <a:schemeClr val="bg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000">
                <a:solidFill>
                  <a:schemeClr val="bg1"/>
                </a:solidFill>
                <a:latin typeface="微软雅黑" pitchFamily="34" charset="-122"/>
                <a:ea typeface="微软雅黑" pitchFamily="34" charset="-122"/>
              </a:rPr>
              <a:t>4</a:t>
            </a:r>
          </a:p>
        </p:txBody>
      </p:sp>
      <p:grpSp>
        <p:nvGrpSpPr>
          <p:cNvPr id="16" name="组合 2"/>
          <p:cNvGrpSpPr>
            <a:grpSpLocks/>
          </p:cNvGrpSpPr>
          <p:nvPr/>
        </p:nvGrpSpPr>
        <p:grpSpPr bwMode="auto">
          <a:xfrm>
            <a:off x="4446588" y="3781425"/>
            <a:ext cx="3589337" cy="444500"/>
            <a:chOff x="5897880" y="2621970"/>
            <a:chExt cx="5318365" cy="657936"/>
          </a:xfrm>
        </p:grpSpPr>
        <p:sp>
          <p:nvSpPr>
            <p:cNvPr id="8" name="矩形 7"/>
            <p:cNvSpPr/>
            <p:nvPr/>
          </p:nvSpPr>
          <p:spPr>
            <a:xfrm>
              <a:off x="5994320" y="2621970"/>
              <a:ext cx="4777356" cy="406511"/>
            </a:xfrm>
            <a:prstGeom prst="rect">
              <a:avLst/>
            </a:prstGeom>
          </p:spPr>
          <p:txBody>
            <a:bodyPr>
              <a:spAutoFit/>
            </a:bodyPr>
            <a:lstStyle/>
            <a:p>
              <a:endParaRPr lang="zh-CN" altLang="en-US" sz="1200" b="1"/>
            </a:p>
          </p:txBody>
        </p:sp>
        <p:cxnSp>
          <p:nvCxnSpPr>
            <p:cNvPr id="13" name="直接连接符 12"/>
            <p:cNvCxnSpPr/>
            <p:nvPr/>
          </p:nvCxnSpPr>
          <p:spPr>
            <a:xfrm>
              <a:off x="5897880" y="3263458"/>
              <a:ext cx="5090201" cy="16448"/>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990432" y="3054328"/>
              <a:ext cx="225813" cy="225578"/>
            </a:xfrm>
            <a:prstGeom prst="rect">
              <a:avLst/>
            </a:prstGeom>
            <a:solidFill>
              <a:srgbClr val="7A8C8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spTree>
  </p:cSld>
  <p:clrMapOvr>
    <a:masterClrMapping/>
  </p:clrMapOvr>
  <p:transition advTm="594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9"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dissolve">
                                      <p:cBhvr>
                                        <p:cTn id="24" dur="500"/>
                                        <p:tgtEl>
                                          <p:spTgt spid="28"/>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2500"/>
                            </p:stCondLst>
                            <p:childTnLst>
                              <p:par>
                                <p:cTn id="32" presetID="9"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dissolve">
                                      <p:cBhvr>
                                        <p:cTn id="34" dur="500"/>
                                        <p:tgtEl>
                                          <p:spTgt spid="3"/>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500"/>
                            </p:stCondLst>
                            <p:childTnLst>
                              <p:par>
                                <p:cTn id="42" presetID="9" presetClass="entr" presetSubtype="0" fill="hold"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dissolve">
                                      <p:cBhvr>
                                        <p:cTn id="44" dur="500"/>
                                        <p:tgtEl>
                                          <p:spTgt spid="31"/>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childTnLst>
                          </p:cTn>
                        </p:par>
                        <p:par>
                          <p:cTn id="51" fill="hold">
                            <p:stCondLst>
                              <p:cond delay="4500"/>
                            </p:stCondLst>
                            <p:childTnLst>
                              <p:par>
                                <p:cTn id="52" presetID="9" presetClass="entr" presetSubtype="0"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dissolve">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2" grpId="0" bldLvl="0" animBg="1"/>
      <p:bldP spid="15" grpId="0" bldLvl="0" animBg="1"/>
      <p:bldP spid="1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Freeform 12"/>
          <p:cNvSpPr/>
          <p:nvPr/>
        </p:nvSpPr>
        <p:spPr bwMode="auto">
          <a:xfrm>
            <a:off x="1116013" y="1235075"/>
            <a:ext cx="1111250" cy="85883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FF7F7F"/>
          </a:solid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nvGrpSpPr>
          <p:cNvPr id="107" name="组合 106"/>
          <p:cNvGrpSpPr/>
          <p:nvPr/>
        </p:nvGrpSpPr>
        <p:grpSpPr>
          <a:xfrm>
            <a:off x="1284274" y="1280288"/>
            <a:ext cx="857205" cy="571470"/>
            <a:chOff x="1283891" y="1695061"/>
            <a:chExt cx="857250" cy="571500"/>
          </a:xfrm>
          <a:solidFill>
            <a:schemeClr val="bg1"/>
          </a:solidFill>
        </p:grpSpPr>
        <p:sp>
          <p:nvSpPr>
            <p:cNvPr id="108" name="Freeform 13"/>
            <p:cNvSpPr/>
            <p:nvPr/>
          </p:nvSpPr>
          <p:spPr bwMode="auto">
            <a:xfrm>
              <a:off x="1283891"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nvGrpSpPr>
            <p:cNvPr id="109" name="组合 108"/>
            <p:cNvGrpSpPr/>
            <p:nvPr/>
          </p:nvGrpSpPr>
          <p:grpSpPr>
            <a:xfrm>
              <a:off x="1320404" y="1695061"/>
              <a:ext cx="820737" cy="522685"/>
              <a:chOff x="1320404" y="1695061"/>
              <a:chExt cx="820737" cy="522685"/>
            </a:xfrm>
            <a:grpFill/>
          </p:grpSpPr>
          <p:sp>
            <p:nvSpPr>
              <p:cNvPr id="110" name="Freeform 14"/>
              <p:cNvSpPr/>
              <p:nvPr/>
            </p:nvSpPr>
            <p:spPr bwMode="auto">
              <a:xfrm>
                <a:off x="1910954"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11" name="Freeform 15"/>
              <p:cNvSpPr/>
              <p:nvPr/>
            </p:nvSpPr>
            <p:spPr bwMode="auto">
              <a:xfrm>
                <a:off x="1637904"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12" name="Freeform 16"/>
              <p:cNvSpPr/>
              <p:nvPr/>
            </p:nvSpPr>
            <p:spPr bwMode="auto">
              <a:xfrm>
                <a:off x="1391842"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13" name="Freeform 17"/>
              <p:cNvSpPr/>
              <p:nvPr/>
            </p:nvSpPr>
            <p:spPr bwMode="auto">
              <a:xfrm>
                <a:off x="1320404" y="2114161"/>
                <a:ext cx="474663"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14" name="Freeform 18"/>
              <p:cNvSpPr/>
              <p:nvPr/>
            </p:nvSpPr>
            <p:spPr bwMode="auto">
              <a:xfrm>
                <a:off x="1512491"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15" name="Freeform 19"/>
              <p:cNvSpPr/>
              <p:nvPr/>
            </p:nvSpPr>
            <p:spPr bwMode="auto">
              <a:xfrm>
                <a:off x="1823641"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cxnSp>
        <p:nvCxnSpPr>
          <p:cNvPr id="116" name="直接连接符 115"/>
          <p:cNvCxnSpPr/>
          <p:nvPr/>
        </p:nvCxnSpPr>
        <p:spPr>
          <a:xfrm>
            <a:off x="1116013" y="2093913"/>
            <a:ext cx="151447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7" name="矩形 116"/>
          <p:cNvSpPr/>
          <p:nvPr/>
        </p:nvSpPr>
        <p:spPr>
          <a:xfrm>
            <a:off x="1195388" y="1693863"/>
            <a:ext cx="1565275" cy="366712"/>
          </a:xfrm>
          <a:prstGeom prst="rect">
            <a:avLst/>
          </a:prstGeom>
        </p:spPr>
        <p:txBody>
          <a:bodyPr wrap="none">
            <a:spAutoFit/>
          </a:bodyPr>
          <a:lstStyle/>
          <a:p>
            <a:pPr algn="just"/>
            <a:r>
              <a:rPr lang="zh-CN" altLang="en-US" b="1"/>
              <a:t>（一）声刺激</a:t>
            </a:r>
          </a:p>
        </p:txBody>
      </p:sp>
      <p:sp>
        <p:nvSpPr>
          <p:cNvPr id="118" name="Freeform 12"/>
          <p:cNvSpPr/>
          <p:nvPr/>
        </p:nvSpPr>
        <p:spPr bwMode="auto">
          <a:xfrm>
            <a:off x="2900363" y="1235075"/>
            <a:ext cx="1111250" cy="85883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bg1">
              <a:lumMod val="75000"/>
            </a:schemeClr>
          </a:solid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nvGrpSpPr>
          <p:cNvPr id="119" name="组合 118"/>
          <p:cNvGrpSpPr/>
          <p:nvPr/>
        </p:nvGrpSpPr>
        <p:grpSpPr>
          <a:xfrm>
            <a:off x="3070118" y="1280288"/>
            <a:ext cx="855619" cy="571470"/>
            <a:chOff x="3069828" y="1695061"/>
            <a:chExt cx="855664" cy="571500"/>
          </a:xfrm>
          <a:solidFill>
            <a:schemeClr val="bg1"/>
          </a:solidFill>
        </p:grpSpPr>
        <p:sp>
          <p:nvSpPr>
            <p:cNvPr id="120" name="Freeform 13"/>
            <p:cNvSpPr/>
            <p:nvPr/>
          </p:nvSpPr>
          <p:spPr bwMode="auto">
            <a:xfrm>
              <a:off x="3069828"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21" name="Freeform 14"/>
            <p:cNvSpPr/>
            <p:nvPr/>
          </p:nvSpPr>
          <p:spPr bwMode="auto">
            <a:xfrm>
              <a:off x="3695304" y="1695061"/>
              <a:ext cx="119063"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22" name="Freeform 15"/>
            <p:cNvSpPr/>
            <p:nvPr/>
          </p:nvSpPr>
          <p:spPr bwMode="auto">
            <a:xfrm>
              <a:off x="3423842" y="1715302"/>
              <a:ext cx="141287"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23" name="Freeform 16"/>
            <p:cNvSpPr/>
            <p:nvPr/>
          </p:nvSpPr>
          <p:spPr bwMode="auto">
            <a:xfrm>
              <a:off x="3176191" y="1798645"/>
              <a:ext cx="188912"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24" name="Freeform 17"/>
            <p:cNvSpPr/>
            <p:nvPr/>
          </p:nvSpPr>
          <p:spPr bwMode="auto">
            <a:xfrm>
              <a:off x="3104753"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25" name="Freeform 18"/>
            <p:cNvSpPr/>
            <p:nvPr/>
          </p:nvSpPr>
          <p:spPr bwMode="auto">
            <a:xfrm>
              <a:off x="329842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26" name="Freeform 19"/>
            <p:cNvSpPr/>
            <p:nvPr/>
          </p:nvSpPr>
          <p:spPr bwMode="auto">
            <a:xfrm>
              <a:off x="3609579" y="1815314"/>
              <a:ext cx="315913"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cxnSp>
        <p:nvCxnSpPr>
          <p:cNvPr id="127" name="直接连接符 126"/>
          <p:cNvCxnSpPr/>
          <p:nvPr/>
        </p:nvCxnSpPr>
        <p:spPr>
          <a:xfrm>
            <a:off x="2900363" y="2093913"/>
            <a:ext cx="151606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8" name="矩形 127"/>
          <p:cNvSpPr/>
          <p:nvPr/>
        </p:nvSpPr>
        <p:spPr>
          <a:xfrm>
            <a:off x="2787650" y="1685925"/>
            <a:ext cx="1795463" cy="366713"/>
          </a:xfrm>
          <a:prstGeom prst="rect">
            <a:avLst/>
          </a:prstGeom>
        </p:spPr>
        <p:txBody>
          <a:bodyPr wrap="none">
            <a:spAutoFit/>
          </a:bodyPr>
          <a:lstStyle/>
          <a:p>
            <a:pPr algn="just"/>
            <a:r>
              <a:rPr lang="zh-CN" altLang="en-US" b="1"/>
              <a:t>（二）乐音刺激</a:t>
            </a:r>
            <a:endParaRPr lang="zh-CN" altLang="en-US" b="1">
              <a:solidFill>
                <a:srgbClr val="7F7F7F"/>
              </a:solidFill>
              <a:latin typeface="微软雅黑" pitchFamily="34" charset="-122"/>
              <a:ea typeface="微软雅黑" pitchFamily="34" charset="-122"/>
            </a:endParaRPr>
          </a:p>
        </p:txBody>
      </p:sp>
      <p:sp>
        <p:nvSpPr>
          <p:cNvPr id="129" name="Freeform 12"/>
          <p:cNvSpPr/>
          <p:nvPr/>
        </p:nvSpPr>
        <p:spPr bwMode="auto">
          <a:xfrm>
            <a:off x="4686300" y="1235075"/>
            <a:ext cx="1111250" cy="85883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FF7F7F"/>
          </a:solid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nvGrpSpPr>
          <p:cNvPr id="130" name="组合 129"/>
          <p:cNvGrpSpPr/>
          <p:nvPr/>
        </p:nvGrpSpPr>
        <p:grpSpPr>
          <a:xfrm>
            <a:off x="4855963" y="1280288"/>
            <a:ext cx="855618" cy="571470"/>
            <a:chOff x="4855766" y="1695061"/>
            <a:chExt cx="855662" cy="571500"/>
          </a:xfrm>
          <a:solidFill>
            <a:schemeClr val="bg1"/>
          </a:solidFill>
        </p:grpSpPr>
        <p:sp>
          <p:nvSpPr>
            <p:cNvPr id="131" name="Freeform 13"/>
            <p:cNvSpPr/>
            <p:nvPr/>
          </p:nvSpPr>
          <p:spPr bwMode="auto">
            <a:xfrm>
              <a:off x="4855766" y="1720064"/>
              <a:ext cx="842962"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2" name="Freeform 14"/>
            <p:cNvSpPr/>
            <p:nvPr/>
          </p:nvSpPr>
          <p:spPr bwMode="auto">
            <a:xfrm>
              <a:off x="5481242"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3" name="Freeform 15"/>
            <p:cNvSpPr/>
            <p:nvPr/>
          </p:nvSpPr>
          <p:spPr bwMode="auto">
            <a:xfrm>
              <a:off x="5208192"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4" name="Freeform 16"/>
            <p:cNvSpPr/>
            <p:nvPr/>
          </p:nvSpPr>
          <p:spPr bwMode="auto">
            <a:xfrm>
              <a:off x="4962129"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5" name="Freeform 17"/>
            <p:cNvSpPr/>
            <p:nvPr/>
          </p:nvSpPr>
          <p:spPr bwMode="auto">
            <a:xfrm>
              <a:off x="4890691" y="2114161"/>
              <a:ext cx="474662"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6" name="Freeform 18"/>
            <p:cNvSpPr/>
            <p:nvPr/>
          </p:nvSpPr>
          <p:spPr bwMode="auto">
            <a:xfrm>
              <a:off x="508277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7" name="Freeform 19"/>
            <p:cNvSpPr/>
            <p:nvPr/>
          </p:nvSpPr>
          <p:spPr bwMode="auto">
            <a:xfrm>
              <a:off x="5393928"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cxnSp>
        <p:nvCxnSpPr>
          <p:cNvPr id="138" name="直接连接符 137"/>
          <p:cNvCxnSpPr/>
          <p:nvPr/>
        </p:nvCxnSpPr>
        <p:spPr>
          <a:xfrm>
            <a:off x="4686300" y="2093913"/>
            <a:ext cx="151447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9" name="矩形 138"/>
          <p:cNvSpPr/>
          <p:nvPr/>
        </p:nvSpPr>
        <p:spPr>
          <a:xfrm>
            <a:off x="4481513" y="1714500"/>
            <a:ext cx="1795462" cy="366713"/>
          </a:xfrm>
          <a:prstGeom prst="rect">
            <a:avLst/>
          </a:prstGeom>
        </p:spPr>
        <p:txBody>
          <a:bodyPr wrap="none">
            <a:spAutoFit/>
          </a:bodyPr>
          <a:lstStyle/>
          <a:p>
            <a:pPr marL="457200" indent="-457200" algn="just"/>
            <a:r>
              <a:rPr lang="zh-CN" altLang="en-US" b="1"/>
              <a:t>（三）辨音训练</a:t>
            </a:r>
          </a:p>
        </p:txBody>
      </p:sp>
      <p:sp>
        <p:nvSpPr>
          <p:cNvPr id="140" name="Freeform 12"/>
          <p:cNvSpPr/>
          <p:nvPr/>
        </p:nvSpPr>
        <p:spPr bwMode="auto">
          <a:xfrm>
            <a:off x="6472238" y="1235075"/>
            <a:ext cx="1111250" cy="858838"/>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bg1">
              <a:lumMod val="75000"/>
            </a:schemeClr>
          </a:solid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nvGrpSpPr>
          <p:cNvPr id="141" name="组合 140"/>
          <p:cNvGrpSpPr/>
          <p:nvPr/>
        </p:nvGrpSpPr>
        <p:grpSpPr>
          <a:xfrm>
            <a:off x="6640220" y="1280288"/>
            <a:ext cx="857205" cy="571470"/>
            <a:chOff x="6640116" y="1695061"/>
            <a:chExt cx="857250" cy="571500"/>
          </a:xfrm>
          <a:solidFill>
            <a:schemeClr val="bg1"/>
          </a:solidFill>
        </p:grpSpPr>
        <p:sp>
          <p:nvSpPr>
            <p:cNvPr id="142" name="Freeform 13"/>
            <p:cNvSpPr/>
            <p:nvPr/>
          </p:nvSpPr>
          <p:spPr bwMode="auto">
            <a:xfrm>
              <a:off x="6640116"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43" name="Freeform 14"/>
            <p:cNvSpPr/>
            <p:nvPr/>
          </p:nvSpPr>
          <p:spPr bwMode="auto">
            <a:xfrm>
              <a:off x="7267179"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44" name="Freeform 15"/>
            <p:cNvSpPr/>
            <p:nvPr/>
          </p:nvSpPr>
          <p:spPr bwMode="auto">
            <a:xfrm>
              <a:off x="6994129"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45" name="Freeform 16"/>
            <p:cNvSpPr/>
            <p:nvPr/>
          </p:nvSpPr>
          <p:spPr bwMode="auto">
            <a:xfrm>
              <a:off x="6746479" y="1798645"/>
              <a:ext cx="188913"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46" name="Freeform 17"/>
            <p:cNvSpPr/>
            <p:nvPr/>
          </p:nvSpPr>
          <p:spPr bwMode="auto">
            <a:xfrm>
              <a:off x="6675041"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47" name="Freeform 18"/>
            <p:cNvSpPr/>
            <p:nvPr/>
          </p:nvSpPr>
          <p:spPr bwMode="auto">
            <a:xfrm>
              <a:off x="6868716"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48" name="Freeform 19"/>
            <p:cNvSpPr/>
            <p:nvPr/>
          </p:nvSpPr>
          <p:spPr bwMode="auto">
            <a:xfrm>
              <a:off x="7179866"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a:noFill/>
            </a:ln>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cxnSp>
        <p:nvCxnSpPr>
          <p:cNvPr id="149" name="直接连接符 148"/>
          <p:cNvCxnSpPr/>
          <p:nvPr/>
        </p:nvCxnSpPr>
        <p:spPr>
          <a:xfrm>
            <a:off x="6472238" y="2093913"/>
            <a:ext cx="151447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50" name="矩形 149"/>
          <p:cNvSpPr/>
          <p:nvPr/>
        </p:nvSpPr>
        <p:spPr>
          <a:xfrm>
            <a:off x="6165850" y="1692275"/>
            <a:ext cx="2486025" cy="366713"/>
          </a:xfrm>
          <a:prstGeom prst="rect">
            <a:avLst/>
          </a:prstGeom>
        </p:spPr>
        <p:txBody>
          <a:bodyPr wrap="none">
            <a:spAutoFit/>
          </a:bodyPr>
          <a:lstStyle/>
          <a:p>
            <a:pPr algn="just"/>
            <a:r>
              <a:rPr lang="zh-CN" altLang="en-US" b="1"/>
              <a:t>（四）训练的注意事项</a:t>
            </a:r>
          </a:p>
        </p:txBody>
      </p:sp>
      <p:sp>
        <p:nvSpPr>
          <p:cNvPr id="151" name="文本框 164"/>
          <p:cNvSpPr txBox="1"/>
          <p:nvPr/>
        </p:nvSpPr>
        <p:spPr>
          <a:xfrm>
            <a:off x="1116013" y="2224088"/>
            <a:ext cx="1514475" cy="2235200"/>
          </a:xfrm>
          <a:prstGeom prst="rect">
            <a:avLst/>
          </a:prstGeom>
          <a:noFill/>
        </p:spPr>
        <p:txBody>
          <a:bodyPr>
            <a:spAutoFit/>
          </a:bodyPr>
          <a:lstStyle/>
          <a:p>
            <a:pPr algn="just">
              <a:lnSpc>
                <a:spcPct val="130000"/>
              </a:lnSpc>
            </a:pPr>
            <a:r>
              <a:rPr lang="zh-CN" altLang="en-US" sz="1200" b="1"/>
              <a:t>每日分时段、坚持让患儿听高强度声音：不论患儿对声音有没有反应，都要坚持每日用大声反复刺激听觉器官。每次几分钟或十几分钟不等，循序渐进。 </a:t>
            </a:r>
          </a:p>
        </p:txBody>
      </p:sp>
      <p:sp>
        <p:nvSpPr>
          <p:cNvPr id="68627" name="文本框 165"/>
          <p:cNvSpPr txBox="1">
            <a:spLocks noChangeArrowheads="1"/>
          </p:cNvSpPr>
          <p:nvPr/>
        </p:nvSpPr>
        <p:spPr bwMode="auto">
          <a:xfrm>
            <a:off x="2900363" y="2224088"/>
            <a:ext cx="1343025" cy="1370012"/>
          </a:xfrm>
          <a:prstGeom prst="rect">
            <a:avLst/>
          </a:prstGeom>
          <a:noFill/>
          <a:ln w="9525">
            <a:noFill/>
            <a:miter lim="800000"/>
            <a:headEnd/>
            <a:tailEnd/>
          </a:ln>
        </p:spPr>
        <p:txBody>
          <a:bodyPr>
            <a:spAutoFit/>
          </a:bodyPr>
          <a:lstStyle/>
          <a:p>
            <a:r>
              <a:rPr lang="zh-CN" altLang="en-US" sz="1200" b="1"/>
              <a:t>让患儿充分使用残余的听力，尽量多接受来自外界的声音刺激，尽可能的帮助其能够生活在有声世界中。</a:t>
            </a:r>
          </a:p>
        </p:txBody>
      </p:sp>
      <p:sp>
        <p:nvSpPr>
          <p:cNvPr id="153" name="文本框 166"/>
          <p:cNvSpPr txBox="1"/>
          <p:nvPr/>
        </p:nvSpPr>
        <p:spPr>
          <a:xfrm>
            <a:off x="4514850" y="2192338"/>
            <a:ext cx="1514475" cy="2711450"/>
          </a:xfrm>
          <a:prstGeom prst="rect">
            <a:avLst/>
          </a:prstGeom>
          <a:noFill/>
        </p:spPr>
        <p:txBody>
          <a:bodyPr>
            <a:spAutoFit/>
          </a:bodyPr>
          <a:lstStyle/>
          <a:p>
            <a:pPr algn="just">
              <a:lnSpc>
                <a:spcPct val="130000"/>
              </a:lnSpc>
            </a:pPr>
            <a:r>
              <a:rPr lang="zh-CN" altLang="en-US" sz="1200" b="1"/>
              <a:t>在噪声刺激训练和乐音刺激训练基础上进行辨音训练。让患儿分辨自然界各种动物的叫声（可鼓励进行模仿）、不同物体发出的声音、各种交通工具的声音；分辨多种乐器发出的不同声音等 </a:t>
            </a:r>
          </a:p>
        </p:txBody>
      </p:sp>
      <p:sp>
        <p:nvSpPr>
          <p:cNvPr id="68629" name="文本框 167"/>
          <p:cNvSpPr txBox="1">
            <a:spLocks noChangeArrowheads="1"/>
          </p:cNvSpPr>
          <p:nvPr/>
        </p:nvSpPr>
        <p:spPr bwMode="auto">
          <a:xfrm>
            <a:off x="6472238" y="2224088"/>
            <a:ext cx="1830387" cy="822325"/>
          </a:xfrm>
          <a:prstGeom prst="rect">
            <a:avLst/>
          </a:prstGeom>
          <a:noFill/>
          <a:ln w="9525">
            <a:noFill/>
            <a:miter lim="800000"/>
            <a:headEnd/>
            <a:tailEnd/>
          </a:ln>
        </p:spPr>
        <p:txBody>
          <a:bodyPr>
            <a:spAutoFit/>
          </a:bodyPr>
          <a:lstStyle/>
          <a:p>
            <a:r>
              <a:rPr lang="en-US" altLang="zh-CN" sz="1200" b="1"/>
              <a:t>1</a:t>
            </a:r>
            <a:r>
              <a:rPr lang="zh-CN" altLang="en-US" sz="1200" b="1"/>
              <a:t>．声音刺激丰富多彩</a:t>
            </a:r>
          </a:p>
          <a:p>
            <a:r>
              <a:rPr lang="en-US" altLang="zh-CN" sz="1200" b="1"/>
              <a:t>2</a:t>
            </a:r>
            <a:r>
              <a:rPr lang="zh-CN" altLang="en-US" sz="1200" b="1"/>
              <a:t>．多听有意义的声音</a:t>
            </a:r>
          </a:p>
          <a:p>
            <a:r>
              <a:rPr lang="en-US" altLang="zh-CN" sz="1200" b="1"/>
              <a:t>3</a:t>
            </a:r>
            <a:r>
              <a:rPr lang="zh-CN" altLang="en-US" sz="1200" b="1"/>
              <a:t>．注意语句的完整性</a:t>
            </a:r>
          </a:p>
          <a:p>
            <a:r>
              <a:rPr lang="en-US" altLang="zh-CN" sz="1200" b="1"/>
              <a:t>4 </a:t>
            </a:r>
            <a:r>
              <a:rPr lang="zh-CN" altLang="en-US" sz="1200" b="1"/>
              <a:t>．长期坚持听觉训练  </a:t>
            </a:r>
          </a:p>
        </p:txBody>
      </p:sp>
      <p:grpSp>
        <p:nvGrpSpPr>
          <p:cNvPr id="2" name="组合 1"/>
          <p:cNvGrpSpPr>
            <a:grpSpLocks/>
          </p:cNvGrpSpPr>
          <p:nvPr/>
        </p:nvGrpSpPr>
        <p:grpSpPr bwMode="auto">
          <a:xfrm>
            <a:off x="122238" y="77788"/>
            <a:ext cx="8342312" cy="915987"/>
            <a:chOff x="162802" y="93745"/>
            <a:chExt cx="11122990" cy="1352474"/>
          </a:xfrm>
        </p:grpSpPr>
        <p:sp>
          <p:nvSpPr>
            <p:cNvPr id="68631" name="文本框 2"/>
            <p:cNvSpPr txBox="1">
              <a:spLocks noChangeArrowheads="1"/>
            </p:cNvSpPr>
            <p:nvPr/>
          </p:nvSpPr>
          <p:spPr bwMode="auto">
            <a:xfrm>
              <a:off x="924796" y="93745"/>
              <a:ext cx="10360996" cy="1352474"/>
            </a:xfrm>
            <a:prstGeom prst="rect">
              <a:avLst/>
            </a:prstGeom>
            <a:noFill/>
            <a:ln w="9525">
              <a:noFill/>
              <a:miter lim="800000"/>
              <a:headEnd/>
              <a:tailEnd/>
            </a:ln>
          </p:spPr>
          <p:txBody>
            <a:bodyPr>
              <a:spAutoFit/>
            </a:bodyPr>
            <a:lstStyle/>
            <a:p>
              <a:r>
                <a:rPr lang="zh-CN" altLang="en-US" b="1" dirty="0" smtClean="0"/>
                <a:t>任务三 听力</a:t>
              </a:r>
              <a:r>
                <a:rPr lang="zh-CN" altLang="en-US" b="1" dirty="0"/>
                <a:t>障碍的康复治疗</a:t>
              </a:r>
            </a:p>
            <a:p>
              <a:r>
                <a:rPr lang="zh-CN" altLang="en-US" dirty="0"/>
                <a:t> </a:t>
              </a:r>
            </a:p>
            <a:p>
              <a:r>
                <a:rPr lang="zh-CN" altLang="en-US" b="1" dirty="0"/>
                <a:t>一、听觉训练</a:t>
              </a:r>
              <a:r>
                <a:rPr lang="zh-CN" altLang="en-US" dirty="0"/>
                <a:t> </a:t>
              </a:r>
            </a:p>
          </p:txBody>
        </p:sp>
        <p:grpSp>
          <p:nvGrpSpPr>
            <p:cNvPr id="68632" name="组合 3"/>
            <p:cNvGrpSpPr>
              <a:grpSpLocks/>
            </p:cNvGrpSpPr>
            <p:nvPr/>
          </p:nvGrpSpPr>
          <p:grpSpPr bwMode="auto">
            <a:xfrm>
              <a:off x="162802" y="166462"/>
              <a:ext cx="729287" cy="445249"/>
              <a:chOff x="7304087" y="2360613"/>
              <a:chExt cx="1001487" cy="611434"/>
            </a:xfrm>
          </p:grpSpPr>
          <p:sp>
            <p:nvSpPr>
              <p:cNvPr id="5" name="对角圆角矩形 4"/>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8634" name="图片 5"/>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229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wipe(down)">
                                      <p:cBhvr>
                                        <p:cTn id="13" dur="500"/>
                                        <p:tgtEl>
                                          <p:spTgt spid="106"/>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07"/>
                                        </p:tgtEl>
                                        <p:attrNameLst>
                                          <p:attrName>style.visibility</p:attrName>
                                        </p:attrNameLst>
                                      </p:cBhvr>
                                      <p:to>
                                        <p:strVal val="visible"/>
                                      </p:to>
                                    </p:set>
                                    <p:animEffect transition="in" filter="wipe(down)">
                                      <p:cBhvr>
                                        <p:cTn id="17" dur="500"/>
                                        <p:tgtEl>
                                          <p:spTgt spid="10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16"/>
                                        </p:tgtEl>
                                        <p:attrNameLst>
                                          <p:attrName>style.visibility</p:attrName>
                                        </p:attrNameLst>
                                      </p:cBhvr>
                                      <p:to>
                                        <p:strVal val="visible"/>
                                      </p:to>
                                    </p:set>
                                    <p:animEffect transition="in" filter="wipe(left)">
                                      <p:cBhvr>
                                        <p:cTn id="21" dur="500"/>
                                        <p:tgtEl>
                                          <p:spTgt spid="116"/>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barn(inVertical)">
                                      <p:cBhvr>
                                        <p:cTn id="25" dur="500"/>
                                        <p:tgtEl>
                                          <p:spTgt spid="117"/>
                                        </p:tgtEl>
                                      </p:cBhvr>
                                    </p:animEffect>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151"/>
                                        </p:tgtEl>
                                        <p:attrNameLst>
                                          <p:attrName>style.visibility</p:attrName>
                                        </p:attrNameLst>
                                      </p:cBhvr>
                                      <p:to>
                                        <p:strVal val="visible"/>
                                      </p:to>
                                    </p:set>
                                    <p:anim calcmode="lin" valueType="num">
                                      <p:cBhvr additive="base">
                                        <p:cTn id="29" dur="500" fill="hold"/>
                                        <p:tgtEl>
                                          <p:spTgt spid="151"/>
                                        </p:tgtEl>
                                        <p:attrNameLst>
                                          <p:attrName>ppt_x</p:attrName>
                                        </p:attrNameLst>
                                      </p:cBhvr>
                                      <p:tavLst>
                                        <p:tav tm="0">
                                          <p:val>
                                            <p:strVal val="#ppt_x"/>
                                          </p:val>
                                        </p:tav>
                                        <p:tav tm="100000">
                                          <p:val>
                                            <p:strVal val="#ppt_x"/>
                                          </p:val>
                                        </p:tav>
                                      </p:tavLst>
                                    </p:anim>
                                    <p:anim calcmode="lin" valueType="num">
                                      <p:cBhvr additive="base">
                                        <p:cTn id="30" dur="500" fill="hold"/>
                                        <p:tgtEl>
                                          <p:spTgt spid="151"/>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18"/>
                                        </p:tgtEl>
                                        <p:attrNameLst>
                                          <p:attrName>style.visibility</p:attrName>
                                        </p:attrNameLst>
                                      </p:cBhvr>
                                      <p:to>
                                        <p:strVal val="visible"/>
                                      </p:to>
                                    </p:set>
                                    <p:animEffect transition="in" filter="wipe(down)">
                                      <p:cBhvr>
                                        <p:cTn id="34" dur="500"/>
                                        <p:tgtEl>
                                          <p:spTgt spid="118"/>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Effect transition="in" filter="wipe(down)">
                                      <p:cBhvr>
                                        <p:cTn id="38" dur="500"/>
                                        <p:tgtEl>
                                          <p:spTgt spid="119"/>
                                        </p:tgtEl>
                                      </p:cBhvr>
                                    </p:animEffec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127"/>
                                        </p:tgtEl>
                                        <p:attrNameLst>
                                          <p:attrName>style.visibility</p:attrName>
                                        </p:attrNameLst>
                                      </p:cBhvr>
                                      <p:to>
                                        <p:strVal val="visible"/>
                                      </p:to>
                                    </p:set>
                                    <p:animEffect transition="in" filter="wipe(left)">
                                      <p:cBhvr>
                                        <p:cTn id="42" dur="500"/>
                                        <p:tgtEl>
                                          <p:spTgt spid="127"/>
                                        </p:tgtEl>
                                      </p:cBhvr>
                                    </p:animEffect>
                                  </p:childTnLst>
                                </p:cTn>
                              </p:par>
                            </p:childTnLst>
                          </p:cTn>
                        </p:par>
                        <p:par>
                          <p:cTn id="43" fill="hold">
                            <p:stCondLst>
                              <p:cond delay="4500"/>
                            </p:stCondLst>
                            <p:childTnLst>
                              <p:par>
                                <p:cTn id="44" presetID="16" presetClass="entr" presetSubtype="21" fill="hold" grpId="0" nodeType="afterEffect">
                                  <p:stCondLst>
                                    <p:cond delay="0"/>
                                  </p:stCondLst>
                                  <p:childTnLst>
                                    <p:set>
                                      <p:cBhvr>
                                        <p:cTn id="45" dur="1" fill="hold">
                                          <p:stCondLst>
                                            <p:cond delay="0"/>
                                          </p:stCondLst>
                                        </p:cTn>
                                        <p:tgtEl>
                                          <p:spTgt spid="128"/>
                                        </p:tgtEl>
                                        <p:attrNameLst>
                                          <p:attrName>style.visibility</p:attrName>
                                        </p:attrNameLst>
                                      </p:cBhvr>
                                      <p:to>
                                        <p:strVal val="visible"/>
                                      </p:to>
                                    </p:set>
                                    <p:animEffect transition="in" filter="barn(inVertical)">
                                      <p:cBhvr>
                                        <p:cTn id="46" dur="500"/>
                                        <p:tgtEl>
                                          <p:spTgt spid="128"/>
                                        </p:tgtEl>
                                      </p:cBhvr>
                                    </p:animEffect>
                                  </p:childTnLst>
                                </p:cTn>
                              </p:par>
                            </p:childTnLst>
                          </p:cTn>
                        </p:par>
                        <p:par>
                          <p:cTn id="47" fill="hold">
                            <p:stCondLst>
                              <p:cond delay="5000"/>
                            </p:stCondLst>
                            <p:childTnLst>
                              <p:par>
                                <p:cTn id="48" presetID="2" presetClass="entr" presetSubtype="4" fill="hold" grpId="0" nodeType="afterEffect">
                                  <p:stCondLst>
                                    <p:cond delay="0"/>
                                  </p:stCondLst>
                                  <p:childTnLst>
                                    <p:set>
                                      <p:cBhvr>
                                        <p:cTn id="49" dur="1" fill="hold">
                                          <p:stCondLst>
                                            <p:cond delay="0"/>
                                          </p:stCondLst>
                                        </p:cTn>
                                        <p:tgtEl>
                                          <p:spTgt spid="68627"/>
                                        </p:tgtEl>
                                        <p:attrNameLst>
                                          <p:attrName>style.visibility</p:attrName>
                                        </p:attrNameLst>
                                      </p:cBhvr>
                                      <p:to>
                                        <p:strVal val="visible"/>
                                      </p:to>
                                    </p:set>
                                    <p:anim calcmode="lin" valueType="num">
                                      <p:cBhvr additive="base">
                                        <p:cTn id="50" dur="500" fill="hold"/>
                                        <p:tgtEl>
                                          <p:spTgt spid="68627"/>
                                        </p:tgtEl>
                                        <p:attrNameLst>
                                          <p:attrName>ppt_x</p:attrName>
                                        </p:attrNameLst>
                                      </p:cBhvr>
                                      <p:tavLst>
                                        <p:tav tm="0">
                                          <p:val>
                                            <p:strVal val="#ppt_x"/>
                                          </p:val>
                                        </p:tav>
                                        <p:tav tm="100000">
                                          <p:val>
                                            <p:strVal val="#ppt_x"/>
                                          </p:val>
                                        </p:tav>
                                      </p:tavLst>
                                    </p:anim>
                                    <p:anim calcmode="lin" valueType="num">
                                      <p:cBhvr additive="base">
                                        <p:cTn id="51" dur="500" fill="hold"/>
                                        <p:tgtEl>
                                          <p:spTgt spid="68627"/>
                                        </p:tgtEl>
                                        <p:attrNameLst>
                                          <p:attrName>ppt_y</p:attrName>
                                        </p:attrNameLst>
                                      </p:cBhvr>
                                      <p:tavLst>
                                        <p:tav tm="0">
                                          <p:val>
                                            <p:strVal val="1+#ppt_h/2"/>
                                          </p:val>
                                        </p:tav>
                                        <p:tav tm="100000">
                                          <p:val>
                                            <p:strVal val="#ppt_y"/>
                                          </p:val>
                                        </p:tav>
                                      </p:tavLst>
                                    </p:anim>
                                  </p:childTnLst>
                                </p:cTn>
                              </p:par>
                            </p:childTnLst>
                          </p:cTn>
                        </p:par>
                        <p:par>
                          <p:cTn id="52" fill="hold">
                            <p:stCondLst>
                              <p:cond delay="5500"/>
                            </p:stCondLst>
                            <p:childTnLst>
                              <p:par>
                                <p:cTn id="53" presetID="22" presetClass="entr" presetSubtype="4" fill="hold" nodeType="afterEffect">
                                  <p:stCondLst>
                                    <p:cond delay="0"/>
                                  </p:stCondLst>
                                  <p:childTnLst>
                                    <p:set>
                                      <p:cBhvr>
                                        <p:cTn id="54" dur="1" fill="hold">
                                          <p:stCondLst>
                                            <p:cond delay="0"/>
                                          </p:stCondLst>
                                        </p:cTn>
                                        <p:tgtEl>
                                          <p:spTgt spid="129"/>
                                        </p:tgtEl>
                                        <p:attrNameLst>
                                          <p:attrName>style.visibility</p:attrName>
                                        </p:attrNameLst>
                                      </p:cBhvr>
                                      <p:to>
                                        <p:strVal val="visible"/>
                                      </p:to>
                                    </p:set>
                                    <p:animEffect transition="in" filter="wipe(down)">
                                      <p:cBhvr>
                                        <p:cTn id="55" dur="500"/>
                                        <p:tgtEl>
                                          <p:spTgt spid="129"/>
                                        </p:tgtEl>
                                      </p:cBhvr>
                                    </p:animEffect>
                                  </p:childTnLst>
                                </p:cTn>
                              </p:par>
                            </p:childTnLst>
                          </p:cTn>
                        </p:par>
                        <p:par>
                          <p:cTn id="56" fill="hold">
                            <p:stCondLst>
                              <p:cond delay="6000"/>
                            </p:stCondLst>
                            <p:childTnLst>
                              <p:par>
                                <p:cTn id="57" presetID="22" presetClass="entr" presetSubtype="4" fill="hold" nodeType="afterEffect">
                                  <p:stCondLst>
                                    <p:cond delay="0"/>
                                  </p:stCondLst>
                                  <p:childTnLst>
                                    <p:set>
                                      <p:cBhvr>
                                        <p:cTn id="58" dur="1" fill="hold">
                                          <p:stCondLst>
                                            <p:cond delay="0"/>
                                          </p:stCondLst>
                                        </p:cTn>
                                        <p:tgtEl>
                                          <p:spTgt spid="130"/>
                                        </p:tgtEl>
                                        <p:attrNameLst>
                                          <p:attrName>style.visibility</p:attrName>
                                        </p:attrNameLst>
                                      </p:cBhvr>
                                      <p:to>
                                        <p:strVal val="visible"/>
                                      </p:to>
                                    </p:set>
                                    <p:animEffect transition="in" filter="wipe(down)">
                                      <p:cBhvr>
                                        <p:cTn id="59" dur="500"/>
                                        <p:tgtEl>
                                          <p:spTgt spid="13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38"/>
                                        </p:tgtEl>
                                        <p:attrNameLst>
                                          <p:attrName>style.visibility</p:attrName>
                                        </p:attrNameLst>
                                      </p:cBhvr>
                                      <p:to>
                                        <p:strVal val="visible"/>
                                      </p:to>
                                    </p:set>
                                    <p:animEffect transition="in" filter="wipe(left)">
                                      <p:cBhvr>
                                        <p:cTn id="63" dur="500"/>
                                        <p:tgtEl>
                                          <p:spTgt spid="138"/>
                                        </p:tgtEl>
                                      </p:cBhvr>
                                    </p:animEffect>
                                  </p:childTnLst>
                                </p:cTn>
                              </p:par>
                            </p:childTnLst>
                          </p:cTn>
                        </p:par>
                        <p:par>
                          <p:cTn id="64" fill="hold">
                            <p:stCondLst>
                              <p:cond delay="7000"/>
                            </p:stCondLst>
                            <p:childTnLst>
                              <p:par>
                                <p:cTn id="65" presetID="16" presetClass="entr" presetSubtype="21" fill="hold" grpId="0" nodeType="afterEffect">
                                  <p:stCondLst>
                                    <p:cond delay="0"/>
                                  </p:stCondLst>
                                  <p:childTnLst>
                                    <p:set>
                                      <p:cBhvr>
                                        <p:cTn id="66" dur="1" fill="hold">
                                          <p:stCondLst>
                                            <p:cond delay="0"/>
                                          </p:stCondLst>
                                        </p:cTn>
                                        <p:tgtEl>
                                          <p:spTgt spid="139"/>
                                        </p:tgtEl>
                                        <p:attrNameLst>
                                          <p:attrName>style.visibility</p:attrName>
                                        </p:attrNameLst>
                                      </p:cBhvr>
                                      <p:to>
                                        <p:strVal val="visible"/>
                                      </p:to>
                                    </p:set>
                                    <p:animEffect transition="in" filter="barn(inVertical)">
                                      <p:cBhvr>
                                        <p:cTn id="67" dur="500"/>
                                        <p:tgtEl>
                                          <p:spTgt spid="139"/>
                                        </p:tgtEl>
                                      </p:cBhvr>
                                    </p:animEffect>
                                  </p:childTnLst>
                                </p:cTn>
                              </p:par>
                            </p:childTnLst>
                          </p:cTn>
                        </p:par>
                        <p:par>
                          <p:cTn id="68" fill="hold">
                            <p:stCondLst>
                              <p:cond delay="7500"/>
                            </p:stCondLst>
                            <p:childTnLst>
                              <p:par>
                                <p:cTn id="69" presetID="2" presetClass="entr" presetSubtype="4" fill="hold" grpId="0" nodeType="afterEffect">
                                  <p:stCondLst>
                                    <p:cond delay="0"/>
                                  </p:stCondLst>
                                  <p:childTnLst>
                                    <p:set>
                                      <p:cBhvr>
                                        <p:cTn id="70" dur="1" fill="hold">
                                          <p:stCondLst>
                                            <p:cond delay="0"/>
                                          </p:stCondLst>
                                        </p:cTn>
                                        <p:tgtEl>
                                          <p:spTgt spid="153"/>
                                        </p:tgtEl>
                                        <p:attrNameLst>
                                          <p:attrName>style.visibility</p:attrName>
                                        </p:attrNameLst>
                                      </p:cBhvr>
                                      <p:to>
                                        <p:strVal val="visible"/>
                                      </p:to>
                                    </p:set>
                                    <p:anim calcmode="lin" valueType="num">
                                      <p:cBhvr additive="base">
                                        <p:cTn id="71" dur="500" fill="hold"/>
                                        <p:tgtEl>
                                          <p:spTgt spid="153"/>
                                        </p:tgtEl>
                                        <p:attrNameLst>
                                          <p:attrName>ppt_x</p:attrName>
                                        </p:attrNameLst>
                                      </p:cBhvr>
                                      <p:tavLst>
                                        <p:tav tm="0">
                                          <p:val>
                                            <p:strVal val="#ppt_x"/>
                                          </p:val>
                                        </p:tav>
                                        <p:tav tm="100000">
                                          <p:val>
                                            <p:strVal val="#ppt_x"/>
                                          </p:val>
                                        </p:tav>
                                      </p:tavLst>
                                    </p:anim>
                                    <p:anim calcmode="lin" valueType="num">
                                      <p:cBhvr additive="base">
                                        <p:cTn id="72" dur="500" fill="hold"/>
                                        <p:tgtEl>
                                          <p:spTgt spid="153"/>
                                        </p:tgtEl>
                                        <p:attrNameLst>
                                          <p:attrName>ppt_y</p:attrName>
                                        </p:attrNameLst>
                                      </p:cBhvr>
                                      <p:tavLst>
                                        <p:tav tm="0">
                                          <p:val>
                                            <p:strVal val="1+#ppt_h/2"/>
                                          </p:val>
                                        </p:tav>
                                        <p:tav tm="100000">
                                          <p:val>
                                            <p:strVal val="#ppt_y"/>
                                          </p:val>
                                        </p:tav>
                                      </p:tavLst>
                                    </p:anim>
                                  </p:childTnLst>
                                </p:cTn>
                              </p:par>
                            </p:childTnLst>
                          </p:cTn>
                        </p:par>
                        <p:par>
                          <p:cTn id="73" fill="hold">
                            <p:stCondLst>
                              <p:cond delay="8000"/>
                            </p:stCondLst>
                            <p:childTnLst>
                              <p:par>
                                <p:cTn id="74" presetID="22" presetClass="entr" presetSubtype="4" fill="hold" nodeType="afterEffect">
                                  <p:stCondLst>
                                    <p:cond delay="0"/>
                                  </p:stCondLst>
                                  <p:childTnLst>
                                    <p:set>
                                      <p:cBhvr>
                                        <p:cTn id="75" dur="1" fill="hold">
                                          <p:stCondLst>
                                            <p:cond delay="0"/>
                                          </p:stCondLst>
                                        </p:cTn>
                                        <p:tgtEl>
                                          <p:spTgt spid="140"/>
                                        </p:tgtEl>
                                        <p:attrNameLst>
                                          <p:attrName>style.visibility</p:attrName>
                                        </p:attrNameLst>
                                      </p:cBhvr>
                                      <p:to>
                                        <p:strVal val="visible"/>
                                      </p:to>
                                    </p:set>
                                    <p:animEffect transition="in" filter="wipe(down)">
                                      <p:cBhvr>
                                        <p:cTn id="76" dur="500"/>
                                        <p:tgtEl>
                                          <p:spTgt spid="140"/>
                                        </p:tgtEl>
                                      </p:cBhvr>
                                    </p:animEffect>
                                  </p:childTnLst>
                                </p:cTn>
                              </p:par>
                            </p:childTnLst>
                          </p:cTn>
                        </p:par>
                        <p:par>
                          <p:cTn id="77" fill="hold">
                            <p:stCondLst>
                              <p:cond delay="8500"/>
                            </p:stCondLst>
                            <p:childTnLst>
                              <p:par>
                                <p:cTn id="78" presetID="22" presetClass="entr" presetSubtype="4" fill="hold" nodeType="afterEffect">
                                  <p:stCondLst>
                                    <p:cond delay="0"/>
                                  </p:stCondLst>
                                  <p:childTnLst>
                                    <p:set>
                                      <p:cBhvr>
                                        <p:cTn id="79" dur="1" fill="hold">
                                          <p:stCondLst>
                                            <p:cond delay="0"/>
                                          </p:stCondLst>
                                        </p:cTn>
                                        <p:tgtEl>
                                          <p:spTgt spid="141"/>
                                        </p:tgtEl>
                                        <p:attrNameLst>
                                          <p:attrName>style.visibility</p:attrName>
                                        </p:attrNameLst>
                                      </p:cBhvr>
                                      <p:to>
                                        <p:strVal val="visible"/>
                                      </p:to>
                                    </p:set>
                                    <p:animEffect transition="in" filter="wipe(down)">
                                      <p:cBhvr>
                                        <p:cTn id="80" dur="500"/>
                                        <p:tgtEl>
                                          <p:spTgt spid="141"/>
                                        </p:tgtEl>
                                      </p:cBhvr>
                                    </p:animEffect>
                                  </p:childTnLst>
                                </p:cTn>
                              </p:par>
                            </p:childTnLst>
                          </p:cTn>
                        </p:par>
                        <p:par>
                          <p:cTn id="81" fill="hold">
                            <p:stCondLst>
                              <p:cond delay="9000"/>
                            </p:stCondLst>
                            <p:childTnLst>
                              <p:par>
                                <p:cTn id="82" presetID="22" presetClass="entr" presetSubtype="8" fill="hold" nodeType="afterEffect">
                                  <p:stCondLst>
                                    <p:cond delay="0"/>
                                  </p:stCondLst>
                                  <p:childTnLst>
                                    <p:set>
                                      <p:cBhvr>
                                        <p:cTn id="83" dur="1" fill="hold">
                                          <p:stCondLst>
                                            <p:cond delay="0"/>
                                          </p:stCondLst>
                                        </p:cTn>
                                        <p:tgtEl>
                                          <p:spTgt spid="149"/>
                                        </p:tgtEl>
                                        <p:attrNameLst>
                                          <p:attrName>style.visibility</p:attrName>
                                        </p:attrNameLst>
                                      </p:cBhvr>
                                      <p:to>
                                        <p:strVal val="visible"/>
                                      </p:to>
                                    </p:set>
                                    <p:animEffect transition="in" filter="wipe(left)">
                                      <p:cBhvr>
                                        <p:cTn id="84" dur="500"/>
                                        <p:tgtEl>
                                          <p:spTgt spid="149"/>
                                        </p:tgtEl>
                                      </p:cBhvr>
                                    </p:animEffect>
                                  </p:childTnLst>
                                </p:cTn>
                              </p:par>
                            </p:childTnLst>
                          </p:cTn>
                        </p:par>
                        <p:par>
                          <p:cTn id="85" fill="hold">
                            <p:stCondLst>
                              <p:cond delay="9500"/>
                            </p:stCondLst>
                            <p:childTnLst>
                              <p:par>
                                <p:cTn id="86" presetID="16" presetClass="entr" presetSubtype="21" fill="hold" grpId="0" nodeType="afterEffect">
                                  <p:stCondLst>
                                    <p:cond delay="0"/>
                                  </p:stCondLst>
                                  <p:childTnLst>
                                    <p:set>
                                      <p:cBhvr>
                                        <p:cTn id="87" dur="1" fill="hold">
                                          <p:stCondLst>
                                            <p:cond delay="0"/>
                                          </p:stCondLst>
                                        </p:cTn>
                                        <p:tgtEl>
                                          <p:spTgt spid="150"/>
                                        </p:tgtEl>
                                        <p:attrNameLst>
                                          <p:attrName>style.visibility</p:attrName>
                                        </p:attrNameLst>
                                      </p:cBhvr>
                                      <p:to>
                                        <p:strVal val="visible"/>
                                      </p:to>
                                    </p:set>
                                    <p:animEffect transition="in" filter="barn(inVertical)">
                                      <p:cBhvr>
                                        <p:cTn id="88" dur="500"/>
                                        <p:tgtEl>
                                          <p:spTgt spid="150"/>
                                        </p:tgtEl>
                                      </p:cBhvr>
                                    </p:animEffect>
                                  </p:childTnLst>
                                </p:cTn>
                              </p:par>
                            </p:childTnLst>
                          </p:cTn>
                        </p:par>
                        <p:par>
                          <p:cTn id="89" fill="hold">
                            <p:stCondLst>
                              <p:cond delay="10000"/>
                            </p:stCondLst>
                            <p:childTnLst>
                              <p:par>
                                <p:cTn id="90" presetID="2" presetClass="entr" presetSubtype="4" fill="hold" grpId="0" nodeType="afterEffect">
                                  <p:stCondLst>
                                    <p:cond delay="0"/>
                                  </p:stCondLst>
                                  <p:childTnLst>
                                    <p:set>
                                      <p:cBhvr>
                                        <p:cTn id="91" dur="1" fill="hold">
                                          <p:stCondLst>
                                            <p:cond delay="0"/>
                                          </p:stCondLst>
                                        </p:cTn>
                                        <p:tgtEl>
                                          <p:spTgt spid="68629"/>
                                        </p:tgtEl>
                                        <p:attrNameLst>
                                          <p:attrName>style.visibility</p:attrName>
                                        </p:attrNameLst>
                                      </p:cBhvr>
                                      <p:to>
                                        <p:strVal val="visible"/>
                                      </p:to>
                                    </p:set>
                                    <p:anim calcmode="lin" valueType="num">
                                      <p:cBhvr additive="base">
                                        <p:cTn id="92" dur="500" fill="hold"/>
                                        <p:tgtEl>
                                          <p:spTgt spid="68629"/>
                                        </p:tgtEl>
                                        <p:attrNameLst>
                                          <p:attrName>ppt_x</p:attrName>
                                        </p:attrNameLst>
                                      </p:cBhvr>
                                      <p:tavLst>
                                        <p:tav tm="0">
                                          <p:val>
                                            <p:strVal val="#ppt_x"/>
                                          </p:val>
                                        </p:tav>
                                        <p:tav tm="100000">
                                          <p:val>
                                            <p:strVal val="#ppt_x"/>
                                          </p:val>
                                        </p:tav>
                                      </p:tavLst>
                                    </p:anim>
                                    <p:anim calcmode="lin" valueType="num">
                                      <p:cBhvr additive="base">
                                        <p:cTn id="93" dur="500" fill="hold"/>
                                        <p:tgtEl>
                                          <p:spTgt spid="686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28" grpId="0"/>
      <p:bldP spid="139" grpId="0"/>
      <p:bldP spid="150" grpId="0"/>
      <p:bldP spid="151" grpId="0"/>
      <p:bldP spid="68627" grpId="0"/>
      <p:bldP spid="153" grpId="0"/>
      <p:bldP spid="686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3088" y="1189038"/>
            <a:ext cx="7061200" cy="3025775"/>
          </a:xfrm>
          <a:prstGeom prst="rect">
            <a:avLst/>
          </a:prstGeom>
        </p:spPr>
        <p:txBody>
          <a:bodyPr>
            <a:spAutoFit/>
          </a:bodyPr>
          <a:lstStyle/>
          <a:p>
            <a:pPr indent="355600"/>
            <a:r>
              <a:rPr lang="zh-CN" altLang="en-US" sz="1400"/>
              <a:t>       </a:t>
            </a:r>
            <a:r>
              <a:rPr lang="zh-CN" altLang="en-US" sz="1600"/>
              <a:t>构音训练目的是通过训练，培养聋儿口部的张、闭合能力，为发音做好准备。主要通过舌位进行，可进行口腔训练、舌位训练、鼻音训练、口唇部肌肉力量的训练等，让小儿在大量听力训练的基础上，借助视觉、触觉等帮助进行训练。</a:t>
            </a:r>
          </a:p>
          <a:p>
            <a:pPr indent="355600"/>
            <a:r>
              <a:rPr lang="zh-CN" altLang="en-US" sz="1600"/>
              <a:t>（一）训练方法与提示</a:t>
            </a:r>
          </a:p>
          <a:p>
            <a:pPr indent="355600"/>
            <a:r>
              <a:rPr lang="en-US" altLang="zh-CN" sz="1600"/>
              <a:t>1</a:t>
            </a:r>
            <a:r>
              <a:rPr lang="zh-CN" altLang="en-US" sz="1600"/>
              <a:t>．开始练习时，治疗师要先做示范，帮助聋儿了解张大嘴的活动过程。</a:t>
            </a:r>
          </a:p>
          <a:p>
            <a:pPr indent="355600"/>
            <a:r>
              <a:rPr lang="en-US" altLang="zh-CN" sz="1600"/>
              <a:t>2</a:t>
            </a:r>
            <a:r>
              <a:rPr lang="zh-CN" altLang="en-US" sz="1600"/>
              <a:t>．要求聋儿在训练时，保持轻松愉快的情绪，可以在音乐的伴奏下进行。</a:t>
            </a:r>
          </a:p>
          <a:p>
            <a:pPr indent="355600"/>
            <a:r>
              <a:rPr lang="en-US" altLang="zh-CN" sz="1600"/>
              <a:t>3</a:t>
            </a:r>
            <a:r>
              <a:rPr lang="zh-CN" altLang="en-US" sz="1600"/>
              <a:t>．利用双手（手指打开收拢）与嘴的张闭合同步。</a:t>
            </a:r>
          </a:p>
          <a:p>
            <a:pPr indent="355600"/>
            <a:r>
              <a:rPr lang="zh-CN" altLang="en-US" sz="1600"/>
              <a:t>（二）训练时聋儿容易出现的问题</a:t>
            </a:r>
          </a:p>
          <a:p>
            <a:pPr indent="355600"/>
            <a:r>
              <a:rPr lang="en-US" altLang="zh-CN" sz="1600"/>
              <a:t>1</a:t>
            </a:r>
            <a:r>
              <a:rPr lang="zh-CN" altLang="en-US" sz="1600"/>
              <a:t>．上下唇自然开合无力。</a:t>
            </a:r>
          </a:p>
          <a:p>
            <a:pPr indent="355600"/>
            <a:r>
              <a:rPr lang="en-US" altLang="zh-CN" sz="1600"/>
              <a:t>2</a:t>
            </a:r>
            <a:r>
              <a:rPr lang="zh-CN" altLang="en-US" sz="1600"/>
              <a:t>．张开大嘴时，舌头乱抖动。</a:t>
            </a:r>
          </a:p>
          <a:p>
            <a:pPr indent="355600"/>
            <a:r>
              <a:rPr lang="en-US" altLang="zh-CN" sz="1600"/>
              <a:t>3</a:t>
            </a:r>
            <a:r>
              <a:rPr lang="zh-CN" altLang="en-US" sz="1600"/>
              <a:t>．嘴张开时，上下唇非常紧张，双唇呈紧收状态。</a:t>
            </a:r>
          </a:p>
        </p:txBody>
      </p:sp>
      <p:sp>
        <p:nvSpPr>
          <p:cNvPr id="18" name="矩形 17"/>
          <p:cNvSpPr>
            <a:spLocks noChangeArrowheads="1"/>
          </p:cNvSpPr>
          <p:nvPr/>
        </p:nvSpPr>
        <p:spPr bwMode="auto">
          <a:xfrm>
            <a:off x="765175" y="555625"/>
            <a:ext cx="7061200" cy="368300"/>
          </a:xfrm>
          <a:prstGeom prst="rect">
            <a:avLst/>
          </a:prstGeom>
          <a:noFill/>
          <a:ln w="9525">
            <a:noFill/>
            <a:miter lim="800000"/>
            <a:headEnd/>
            <a:tailEnd/>
          </a:ln>
        </p:spPr>
        <p:txBody>
          <a:bodyPr>
            <a:spAutoFit/>
          </a:bodyPr>
          <a:lstStyle/>
          <a:p>
            <a:r>
              <a:rPr lang="zh-CN" altLang="en-US"/>
              <a:t>二、聋儿构音训练</a:t>
            </a:r>
          </a:p>
        </p:txBody>
      </p:sp>
      <p:grpSp>
        <p:nvGrpSpPr>
          <p:cNvPr id="13" name="组合 12"/>
          <p:cNvGrpSpPr>
            <a:grpSpLocks/>
          </p:cNvGrpSpPr>
          <p:nvPr/>
        </p:nvGrpSpPr>
        <p:grpSpPr bwMode="auto">
          <a:xfrm>
            <a:off x="122238" y="77788"/>
            <a:ext cx="8342312" cy="366712"/>
            <a:chOff x="162802" y="93745"/>
            <a:chExt cx="11122990" cy="541458"/>
          </a:xfrm>
        </p:grpSpPr>
        <p:sp>
          <p:nvSpPr>
            <p:cNvPr id="22533"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22534"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2536"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500"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5192713" y="1060450"/>
            <a:ext cx="2984500" cy="800100"/>
          </a:xfrm>
          <a:prstGeom prst="rect">
            <a:avLst/>
          </a:prstGeom>
          <a:noFill/>
        </p:spPr>
        <p:txBody>
          <a:bodyPr lIns="68559" tIns="34279" rIns="68559" bIns="34279">
            <a:spAutoFit/>
          </a:bodyPr>
          <a:lstStyle/>
          <a:p>
            <a:pPr defTabSz="1087438"/>
            <a:r>
              <a:rPr lang="zh-CN" altLang="en-US" sz="1200" b="1"/>
              <a:t>其目的是帮助听力障碍儿童个体在自然呼吸的基础上，学会自主控制呼吸和言语呼吸的方法，养成正确的言语呼吸的习惯和能力 </a:t>
            </a:r>
          </a:p>
        </p:txBody>
      </p:sp>
      <p:sp>
        <p:nvSpPr>
          <p:cNvPr id="57" name="TextBox 56"/>
          <p:cNvSpPr txBox="1"/>
          <p:nvPr/>
        </p:nvSpPr>
        <p:spPr>
          <a:xfrm>
            <a:off x="4705350" y="1930400"/>
            <a:ext cx="2984500" cy="800100"/>
          </a:xfrm>
          <a:prstGeom prst="rect">
            <a:avLst/>
          </a:prstGeom>
          <a:noFill/>
        </p:spPr>
        <p:txBody>
          <a:bodyPr lIns="68559" tIns="34279" rIns="68559" bIns="34279">
            <a:spAutoFit/>
          </a:bodyPr>
          <a:lstStyle/>
          <a:p>
            <a:pPr defTabSz="1087438"/>
            <a:r>
              <a:rPr lang="zh-CN" altLang="en-US" sz="1200" b="1"/>
              <a:t>发音训练指听力障碍儿童对声音有了一定的认识后，对发音的一种诱导，逐步掌握正确的发音部位和发音方法，进行正确的发音 </a:t>
            </a:r>
          </a:p>
        </p:txBody>
      </p:sp>
      <p:sp>
        <p:nvSpPr>
          <p:cNvPr id="58" name="TextBox 57"/>
          <p:cNvSpPr txBox="1"/>
          <p:nvPr/>
        </p:nvSpPr>
        <p:spPr>
          <a:xfrm>
            <a:off x="5213350" y="2665413"/>
            <a:ext cx="2984500" cy="617537"/>
          </a:xfrm>
          <a:prstGeom prst="rect">
            <a:avLst/>
          </a:prstGeom>
          <a:noFill/>
        </p:spPr>
        <p:txBody>
          <a:bodyPr lIns="68559" tIns="34279" rIns="68559" bIns="34279">
            <a:spAutoFit/>
          </a:bodyPr>
          <a:lstStyle/>
          <a:p>
            <a:pPr defTabSz="1087438"/>
            <a:r>
              <a:rPr lang="zh-CN" altLang="en-US" sz="1200" b="1"/>
              <a:t>言语交流训练是利用听觉训练、说话训练、语言知识训练的基础，训练听力障碍儿童个体听话和说话的一些规则和技巧的使用 </a:t>
            </a:r>
          </a:p>
        </p:txBody>
      </p:sp>
      <p:sp>
        <p:nvSpPr>
          <p:cNvPr id="59" name="TextBox 58"/>
          <p:cNvSpPr txBox="1"/>
          <p:nvPr/>
        </p:nvSpPr>
        <p:spPr>
          <a:xfrm>
            <a:off x="4765675" y="3421063"/>
            <a:ext cx="2984500" cy="434975"/>
          </a:xfrm>
          <a:prstGeom prst="rect">
            <a:avLst/>
          </a:prstGeom>
          <a:noFill/>
        </p:spPr>
        <p:txBody>
          <a:bodyPr lIns="68559" tIns="34279" rIns="68559" bIns="34279">
            <a:spAutoFit/>
          </a:bodyPr>
          <a:lstStyle/>
          <a:p>
            <a:pPr defTabSz="1087438"/>
            <a:r>
              <a:rPr lang="en-US" altLang="zh-CN" sz="1200" b="1"/>
              <a:t>1</a:t>
            </a:r>
            <a:r>
              <a:rPr lang="zh-CN" altLang="en-US" sz="1200" b="1"/>
              <a:t>．药物治疗  </a:t>
            </a:r>
            <a:r>
              <a:rPr lang="en-US" altLang="zh-CN" sz="1200" b="1"/>
              <a:t>2</a:t>
            </a:r>
            <a:r>
              <a:rPr lang="zh-CN" altLang="en-US" sz="1200" b="1"/>
              <a:t>．心理康复  </a:t>
            </a:r>
            <a:r>
              <a:rPr lang="en-US" altLang="zh-CN" sz="1200" b="1"/>
              <a:t>3.</a:t>
            </a:r>
            <a:r>
              <a:rPr lang="zh-CN" altLang="en-US" sz="1200" b="1"/>
              <a:t>物理因子治疗</a:t>
            </a:r>
            <a:r>
              <a:rPr lang="en-US" altLang="zh-CN" sz="1200" b="1"/>
              <a:t>4</a:t>
            </a:r>
            <a:r>
              <a:rPr lang="zh-CN" altLang="en-US" sz="1200" b="1"/>
              <a:t>．传统康复 </a:t>
            </a:r>
          </a:p>
        </p:txBody>
      </p:sp>
      <p:sp>
        <p:nvSpPr>
          <p:cNvPr id="70662" name="TextBox 59"/>
          <p:cNvSpPr txBox="1">
            <a:spLocks noChangeArrowheads="1"/>
          </p:cNvSpPr>
          <p:nvPr/>
        </p:nvSpPr>
        <p:spPr bwMode="auto">
          <a:xfrm>
            <a:off x="5164138" y="4021138"/>
            <a:ext cx="3979862" cy="617537"/>
          </a:xfrm>
          <a:prstGeom prst="rect">
            <a:avLst/>
          </a:prstGeom>
          <a:noFill/>
          <a:ln w="9525">
            <a:noFill/>
            <a:miter lim="800000"/>
            <a:headEnd/>
            <a:tailEnd/>
          </a:ln>
        </p:spPr>
        <p:txBody>
          <a:bodyPr lIns="68559" tIns="34279" rIns="68559" bIns="34279">
            <a:spAutoFit/>
          </a:bodyPr>
          <a:lstStyle/>
          <a:p>
            <a:pPr defTabSz="1087438"/>
            <a:r>
              <a:rPr lang="zh-CN" altLang="en-US" sz="1200" b="1"/>
              <a:t>助听器是为了帮助听力障碍患者聆听声音的助听放大设备。助听器由麦克风、放大器、耳机、电源、音量控制开关等部分构成。</a:t>
            </a:r>
          </a:p>
        </p:txBody>
      </p:sp>
      <p:grpSp>
        <p:nvGrpSpPr>
          <p:cNvPr id="16" name="Group 15"/>
          <p:cNvGrpSpPr>
            <a:grpSpLocks/>
          </p:cNvGrpSpPr>
          <p:nvPr/>
        </p:nvGrpSpPr>
        <p:grpSpPr bwMode="auto">
          <a:xfrm>
            <a:off x="0" y="803275"/>
            <a:ext cx="4562475" cy="1027113"/>
            <a:chOff x="0" y="1424092"/>
            <a:chExt cx="6085541" cy="1370270"/>
          </a:xfrm>
        </p:grpSpPr>
        <p:grpSp>
          <p:nvGrpSpPr>
            <p:cNvPr id="70664" name="Group 8"/>
            <p:cNvGrpSpPr>
              <a:grpSpLocks/>
            </p:cNvGrpSpPr>
            <p:nvPr/>
          </p:nvGrpSpPr>
          <p:grpSpPr bwMode="auto">
            <a:xfrm>
              <a:off x="0" y="1424092"/>
              <a:ext cx="6085541" cy="1370270"/>
              <a:chOff x="0" y="1424092"/>
              <a:chExt cx="6085541" cy="1370270"/>
            </a:xfrm>
          </p:grpSpPr>
          <p:grpSp>
            <p:nvGrpSpPr>
              <p:cNvPr id="70665" name="Group 6"/>
              <p:cNvGrpSpPr>
                <a:grpSpLocks/>
              </p:cNvGrpSpPr>
              <p:nvPr/>
            </p:nvGrpSpPr>
            <p:grpSpPr bwMode="auto">
              <a:xfrm>
                <a:off x="0" y="1424092"/>
                <a:ext cx="6085541" cy="1370270"/>
                <a:chOff x="0" y="1424092"/>
                <a:chExt cx="6085541" cy="1370270"/>
              </a:xfrm>
            </p:grpSpPr>
            <p:sp>
              <p:nvSpPr>
                <p:cNvPr id="70666" name="Freeform 5"/>
                <p:cNvSpPr>
                  <a:spLocks/>
                </p:cNvSpPr>
                <p:nvPr/>
              </p:nvSpPr>
              <p:spPr bwMode="auto">
                <a:xfrm>
                  <a:off x="957366" y="1424092"/>
                  <a:ext cx="738266" cy="1370270"/>
                </a:xfrm>
                <a:custGeom>
                  <a:avLst/>
                  <a:gdLst>
                    <a:gd name="T0" fmla="*/ 0 w 325"/>
                    <a:gd name="T1" fmla="*/ 0 h 603"/>
                    <a:gd name="T2" fmla="*/ 738266 w 325"/>
                    <a:gd name="T3" fmla="*/ 718085 h 603"/>
                    <a:gd name="T4" fmla="*/ 738266 w 325"/>
                    <a:gd name="T5" fmla="*/ 1370270 h 603"/>
                    <a:gd name="T6" fmla="*/ 0 w 325"/>
                    <a:gd name="T7" fmla="*/ 902151 h 603"/>
                    <a:gd name="T8" fmla="*/ 0 w 325"/>
                    <a:gd name="T9" fmla="*/ 0 h 603"/>
                    <a:gd name="T10" fmla="*/ 0 60000 65536"/>
                    <a:gd name="T11" fmla="*/ 0 60000 65536"/>
                    <a:gd name="T12" fmla="*/ 0 60000 65536"/>
                    <a:gd name="T13" fmla="*/ 0 60000 65536"/>
                    <a:gd name="T14" fmla="*/ 0 60000 65536"/>
                    <a:gd name="T15" fmla="*/ 0 w 325"/>
                    <a:gd name="T16" fmla="*/ 0 h 603"/>
                    <a:gd name="T17" fmla="*/ 325 w 325"/>
                    <a:gd name="T18" fmla="*/ 603 h 603"/>
                  </a:gdLst>
                  <a:ahLst/>
                  <a:cxnLst>
                    <a:cxn ang="T10">
                      <a:pos x="T0" y="T1"/>
                    </a:cxn>
                    <a:cxn ang="T11">
                      <a:pos x="T2" y="T3"/>
                    </a:cxn>
                    <a:cxn ang="T12">
                      <a:pos x="T4" y="T5"/>
                    </a:cxn>
                    <a:cxn ang="T13">
                      <a:pos x="T6" y="T7"/>
                    </a:cxn>
                    <a:cxn ang="T14">
                      <a:pos x="T8" y="T9"/>
                    </a:cxn>
                  </a:cxnLst>
                  <a:rect l="T15" t="T16" r="T17" b="T18"/>
                  <a:pathLst>
                    <a:path w="325" h="603">
                      <a:moveTo>
                        <a:pt x="0" y="0"/>
                      </a:moveTo>
                      <a:lnTo>
                        <a:pt x="325" y="316"/>
                      </a:lnTo>
                      <a:lnTo>
                        <a:pt x="325" y="603"/>
                      </a:lnTo>
                      <a:lnTo>
                        <a:pt x="0" y="397"/>
                      </a:lnTo>
                      <a:lnTo>
                        <a:pt x="0" y="0"/>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70667" name="Rectangle 25"/>
                <p:cNvSpPr>
                  <a:spLocks noChangeArrowheads="1"/>
                </p:cNvSpPr>
                <p:nvPr/>
              </p:nvSpPr>
              <p:spPr bwMode="auto">
                <a:xfrm>
                  <a:off x="0" y="1424092"/>
                  <a:ext cx="957366" cy="901870"/>
                </a:xfrm>
                <a:prstGeom prst="rect">
                  <a:avLst/>
                </a:prstGeom>
                <a:solidFill>
                  <a:srgbClr val="FF7F7F"/>
                </a:solidFill>
                <a:ln w="9525">
                  <a:noFill/>
                  <a:miter lim="800000"/>
                  <a:headEnd/>
                  <a:tailEnd/>
                </a:ln>
              </p:spPr>
              <p:txBody>
                <a:bodyPr lIns="121882" tIns="60941" rIns="121882" bIns="60941"/>
                <a:lstStyle/>
                <a:p>
                  <a:endParaRPr lang="zh-CN" altLang="zh-CN">
                    <a:solidFill>
                      <a:srgbClr val="FFFFFF"/>
                    </a:solidFill>
                    <a:latin typeface="微软雅黑" pitchFamily="34" charset="-122"/>
                    <a:ea typeface="微软雅黑" pitchFamily="34" charset="-122"/>
                  </a:endParaRPr>
                </a:p>
              </p:txBody>
            </p:sp>
            <p:sp>
              <p:nvSpPr>
                <p:cNvPr id="70668" name="Freeform 15"/>
                <p:cNvSpPr>
                  <a:spLocks/>
                </p:cNvSpPr>
                <p:nvPr/>
              </p:nvSpPr>
              <p:spPr bwMode="auto">
                <a:xfrm>
                  <a:off x="1695633" y="2141776"/>
                  <a:ext cx="4389908" cy="652586"/>
                </a:xfrm>
                <a:custGeom>
                  <a:avLst/>
                  <a:gdLst>
                    <a:gd name="T0" fmla="*/ 0 w 1932"/>
                    <a:gd name="T1" fmla="*/ 0 h 287"/>
                    <a:gd name="T2" fmla="*/ 4160415 w 1932"/>
                    <a:gd name="T3" fmla="*/ 0 h 287"/>
                    <a:gd name="T4" fmla="*/ 4389908 w 1932"/>
                    <a:gd name="T5" fmla="*/ 327430 h 287"/>
                    <a:gd name="T6" fmla="*/ 4160415 w 1932"/>
                    <a:gd name="T7" fmla="*/ 652586 h 287"/>
                    <a:gd name="T8" fmla="*/ 0 w 1932"/>
                    <a:gd name="T9" fmla="*/ 652586 h 287"/>
                    <a:gd name="T10" fmla="*/ 0 w 1932"/>
                    <a:gd name="T11" fmla="*/ 0 h 287"/>
                    <a:gd name="T12" fmla="*/ 0 60000 65536"/>
                    <a:gd name="T13" fmla="*/ 0 60000 65536"/>
                    <a:gd name="T14" fmla="*/ 0 60000 65536"/>
                    <a:gd name="T15" fmla="*/ 0 60000 65536"/>
                    <a:gd name="T16" fmla="*/ 0 60000 65536"/>
                    <a:gd name="T17" fmla="*/ 0 60000 65536"/>
                    <a:gd name="T18" fmla="*/ 0 w 1932"/>
                    <a:gd name="T19" fmla="*/ 0 h 287"/>
                    <a:gd name="T20" fmla="*/ 1932 w 1932"/>
                    <a:gd name="T21" fmla="*/ 287 h 287"/>
                  </a:gdLst>
                  <a:ahLst/>
                  <a:cxnLst>
                    <a:cxn ang="T12">
                      <a:pos x="T0" y="T1"/>
                    </a:cxn>
                    <a:cxn ang="T13">
                      <a:pos x="T2" y="T3"/>
                    </a:cxn>
                    <a:cxn ang="T14">
                      <a:pos x="T4" y="T5"/>
                    </a:cxn>
                    <a:cxn ang="T15">
                      <a:pos x="T6" y="T7"/>
                    </a:cxn>
                    <a:cxn ang="T16">
                      <a:pos x="T8" y="T9"/>
                    </a:cxn>
                    <a:cxn ang="T17">
                      <a:pos x="T10" y="T11"/>
                    </a:cxn>
                  </a:cxnLst>
                  <a:rect l="T18" t="T19" r="T20" b="T21"/>
                  <a:pathLst>
                    <a:path w="1932" h="287">
                      <a:moveTo>
                        <a:pt x="0" y="0"/>
                      </a:moveTo>
                      <a:lnTo>
                        <a:pt x="1831" y="0"/>
                      </a:lnTo>
                      <a:lnTo>
                        <a:pt x="1932" y="144"/>
                      </a:lnTo>
                      <a:lnTo>
                        <a:pt x="1831" y="287"/>
                      </a:lnTo>
                      <a:lnTo>
                        <a:pt x="0" y="287"/>
                      </a:lnTo>
                      <a:lnTo>
                        <a:pt x="0" y="0"/>
                      </a:lnTo>
                      <a:close/>
                    </a:path>
                  </a:pathLst>
                </a:custGeom>
                <a:solidFill>
                  <a:srgbClr val="FF7F7F"/>
                </a:solidFill>
                <a:ln w="9525">
                  <a:noFill/>
                  <a:round/>
                  <a:headEnd/>
                  <a:tailEnd/>
                </a:ln>
              </p:spPr>
              <p:txBody>
                <a:bodyPr lIns="121882" tIns="60941" rIns="121882" bIns="60941"/>
                <a:lstStyle/>
                <a:p>
                  <a:endParaRPr lang="zh-CN" altLang="en-US"/>
                </a:p>
              </p:txBody>
            </p:sp>
          </p:grpSp>
          <p:sp>
            <p:nvSpPr>
              <p:cNvPr id="70669" name="Text Box 10"/>
              <p:cNvSpPr txBox="1">
                <a:spLocks noChangeArrowheads="1"/>
              </p:cNvSpPr>
              <p:nvPr/>
            </p:nvSpPr>
            <p:spPr bwMode="auto">
              <a:xfrm>
                <a:off x="234444" y="1679584"/>
                <a:ext cx="545381" cy="448814"/>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01</a:t>
                </a:r>
              </a:p>
            </p:txBody>
          </p:sp>
        </p:grpSp>
        <p:sp>
          <p:nvSpPr>
            <p:cNvPr id="70670" name="TextBox 32"/>
            <p:cNvSpPr txBox="1">
              <a:spLocks noChangeArrowheads="1"/>
            </p:cNvSpPr>
            <p:nvPr/>
          </p:nvSpPr>
          <p:spPr bwMode="auto">
            <a:xfrm>
              <a:off x="2867022" y="2372903"/>
              <a:ext cx="2041219" cy="366394"/>
            </a:xfrm>
            <a:prstGeom prst="rect">
              <a:avLst/>
            </a:prstGeom>
            <a:noFill/>
            <a:ln w="9525">
              <a:noFill/>
              <a:miter lim="800000"/>
              <a:headEnd/>
              <a:tailEnd/>
            </a:ln>
          </p:spPr>
          <p:txBody>
            <a:bodyPr lIns="0" tIns="0" rIns="0" bIns="0">
              <a:spAutoFit/>
            </a:bodyPr>
            <a:lstStyle/>
            <a:p>
              <a:pPr algn="ctr"/>
              <a:r>
                <a:rPr lang="zh-CN" altLang="en-US" b="1"/>
                <a:t>呼吸训练</a:t>
              </a:r>
              <a:r>
                <a:rPr lang="zh-CN" altLang="en-US"/>
                <a:t> </a:t>
              </a:r>
            </a:p>
          </p:txBody>
        </p:sp>
      </p:grpSp>
      <p:grpSp>
        <p:nvGrpSpPr>
          <p:cNvPr id="17" name="Group 16"/>
          <p:cNvGrpSpPr>
            <a:grpSpLocks/>
          </p:cNvGrpSpPr>
          <p:nvPr/>
        </p:nvGrpSpPr>
        <p:grpSpPr bwMode="auto">
          <a:xfrm>
            <a:off x="0" y="1643063"/>
            <a:ext cx="4562475" cy="849312"/>
            <a:chOff x="0" y="2326242"/>
            <a:chExt cx="6085541" cy="1131665"/>
          </a:xfrm>
        </p:grpSpPr>
        <p:grpSp>
          <p:nvGrpSpPr>
            <p:cNvPr id="70672" name="Group 9"/>
            <p:cNvGrpSpPr>
              <a:grpSpLocks/>
            </p:cNvGrpSpPr>
            <p:nvPr/>
          </p:nvGrpSpPr>
          <p:grpSpPr bwMode="auto">
            <a:xfrm>
              <a:off x="0" y="2326242"/>
              <a:ext cx="6085541" cy="1131665"/>
              <a:chOff x="0" y="2326242"/>
              <a:chExt cx="6085541" cy="1131665"/>
            </a:xfrm>
          </p:grpSpPr>
          <p:sp>
            <p:nvSpPr>
              <p:cNvPr id="15" name="Freeform 1"/>
              <p:cNvSpPr/>
              <p:nvPr/>
            </p:nvSpPr>
            <p:spPr bwMode="auto">
              <a:xfrm>
                <a:off x="957086" y="2326242"/>
                <a:ext cx="738989" cy="1131665"/>
              </a:xfrm>
              <a:custGeom>
                <a:avLst/>
                <a:gdLst>
                  <a:gd name="T0" fmla="*/ 0 w 325"/>
                  <a:gd name="T1" fmla="*/ 0 h 498"/>
                  <a:gd name="T2" fmla="*/ 325 w 325"/>
                  <a:gd name="T3" fmla="*/ 206 h 498"/>
                  <a:gd name="T4" fmla="*/ 325 w 325"/>
                  <a:gd name="T5" fmla="*/ 498 h 498"/>
                  <a:gd name="T6" fmla="*/ 0 w 325"/>
                  <a:gd name="T7" fmla="*/ 398 h 498"/>
                  <a:gd name="T8" fmla="*/ 0 w 325"/>
                  <a:gd name="T9" fmla="*/ 0 h 498"/>
                </a:gdLst>
                <a:ahLst/>
                <a:cxnLst>
                  <a:cxn ang="0">
                    <a:pos x="T0" y="T1"/>
                  </a:cxn>
                  <a:cxn ang="0">
                    <a:pos x="T2" y="T3"/>
                  </a:cxn>
                  <a:cxn ang="0">
                    <a:pos x="T4" y="T5"/>
                  </a:cxn>
                  <a:cxn ang="0">
                    <a:pos x="T6" y="T7"/>
                  </a:cxn>
                  <a:cxn ang="0">
                    <a:pos x="T8" y="T9"/>
                  </a:cxn>
                </a:cxnLst>
                <a:rect l="0" t="0" r="r" b="b"/>
                <a:pathLst>
                  <a:path w="325" h="498">
                    <a:moveTo>
                      <a:pt x="0" y="0"/>
                    </a:moveTo>
                    <a:lnTo>
                      <a:pt x="325" y="206"/>
                    </a:lnTo>
                    <a:lnTo>
                      <a:pt x="325" y="498"/>
                    </a:lnTo>
                    <a:lnTo>
                      <a:pt x="0" y="398"/>
                    </a:lnTo>
                    <a:lnTo>
                      <a:pt x="0" y="0"/>
                    </a:lnTo>
                    <a:close/>
                  </a:path>
                </a:pathLst>
              </a:custGeom>
              <a:solidFill>
                <a:schemeClr val="bg1">
                  <a:lumMod val="75000"/>
                  <a:alpha val="80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18" name="Rectangle 10"/>
              <p:cNvSpPr>
                <a:spLocks noChangeArrowheads="1"/>
              </p:cNvSpPr>
              <p:nvPr/>
            </p:nvSpPr>
            <p:spPr bwMode="auto">
              <a:xfrm>
                <a:off x="0" y="2326242"/>
                <a:ext cx="957086" cy="905333"/>
              </a:xfrm>
              <a:prstGeom prst="rect">
                <a:avLst/>
              </a:prstGeom>
              <a:solidFill>
                <a:schemeClr val="bg1">
                  <a:lumMod val="75000"/>
                </a:schemeClr>
              </a:solidFill>
              <a:ln>
                <a:noFill/>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fontAlgn="auto">
                  <a:spcBef>
                    <a:spcPts val="0"/>
                  </a:spcBef>
                  <a:spcAft>
                    <a:spcPts val="0"/>
                  </a:spcAft>
                  <a:defRPr/>
                </a:pPr>
                <a:endParaRPr lang="zh-CN" altLang="zh-CN">
                  <a:solidFill>
                    <a:srgbClr val="FFFFFF"/>
                  </a:solidFill>
                  <a:latin typeface="微软雅黑" panose="020B0503020204020204" charset="-122"/>
                  <a:ea typeface="微软雅黑" panose="020B0503020204020204" charset="-122"/>
                </a:endParaRPr>
              </a:p>
            </p:txBody>
          </p:sp>
          <p:sp>
            <p:nvSpPr>
              <p:cNvPr id="35" name="Freeform 16"/>
              <p:cNvSpPr/>
              <p:nvPr/>
            </p:nvSpPr>
            <p:spPr bwMode="auto">
              <a:xfrm>
                <a:off x="1696075" y="2793714"/>
                <a:ext cx="4389466" cy="664193"/>
              </a:xfrm>
              <a:custGeom>
                <a:avLst/>
                <a:gdLst>
                  <a:gd name="T0" fmla="*/ 0 w 1932"/>
                  <a:gd name="T1" fmla="*/ 0 h 292"/>
                  <a:gd name="T2" fmla="*/ 1831 w 1932"/>
                  <a:gd name="T3" fmla="*/ 0 h 292"/>
                  <a:gd name="T4" fmla="*/ 1932 w 1932"/>
                  <a:gd name="T5" fmla="*/ 149 h 292"/>
                  <a:gd name="T6" fmla="*/ 1831 w 1932"/>
                  <a:gd name="T7" fmla="*/ 292 h 292"/>
                  <a:gd name="T8" fmla="*/ 0 w 1932"/>
                  <a:gd name="T9" fmla="*/ 292 h 292"/>
                  <a:gd name="T10" fmla="*/ 0 w 1932"/>
                  <a:gd name="T11" fmla="*/ 0 h 292"/>
                </a:gdLst>
                <a:ahLst/>
                <a:cxnLst>
                  <a:cxn ang="0">
                    <a:pos x="T0" y="T1"/>
                  </a:cxn>
                  <a:cxn ang="0">
                    <a:pos x="T2" y="T3"/>
                  </a:cxn>
                  <a:cxn ang="0">
                    <a:pos x="T4" y="T5"/>
                  </a:cxn>
                  <a:cxn ang="0">
                    <a:pos x="T6" y="T7"/>
                  </a:cxn>
                  <a:cxn ang="0">
                    <a:pos x="T8" y="T9"/>
                  </a:cxn>
                  <a:cxn ang="0">
                    <a:pos x="T10" y="T11"/>
                  </a:cxn>
                </a:cxnLst>
                <a:rect l="0" t="0" r="r" b="b"/>
                <a:pathLst>
                  <a:path w="1932" h="292">
                    <a:moveTo>
                      <a:pt x="0" y="0"/>
                    </a:moveTo>
                    <a:lnTo>
                      <a:pt x="1831" y="0"/>
                    </a:lnTo>
                    <a:lnTo>
                      <a:pt x="1932" y="149"/>
                    </a:lnTo>
                    <a:lnTo>
                      <a:pt x="1831" y="292"/>
                    </a:lnTo>
                    <a:lnTo>
                      <a:pt x="0" y="292"/>
                    </a:lnTo>
                    <a:lnTo>
                      <a:pt x="0" y="0"/>
                    </a:lnTo>
                    <a:close/>
                  </a:path>
                </a:pathLst>
              </a:custGeom>
              <a:solidFill>
                <a:schemeClr val="bg1">
                  <a:lumMod val="75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70676" name="Text Box 10"/>
              <p:cNvSpPr txBox="1">
                <a:spLocks noChangeArrowheads="1"/>
              </p:cNvSpPr>
              <p:nvPr/>
            </p:nvSpPr>
            <p:spPr bwMode="auto">
              <a:xfrm>
                <a:off x="191047" y="2549783"/>
                <a:ext cx="545381" cy="448641"/>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02</a:t>
                </a:r>
              </a:p>
            </p:txBody>
          </p:sp>
        </p:grpSp>
        <p:sp>
          <p:nvSpPr>
            <p:cNvPr id="70677" name="TextBox 33"/>
            <p:cNvSpPr txBox="1">
              <a:spLocks noChangeArrowheads="1"/>
            </p:cNvSpPr>
            <p:nvPr/>
          </p:nvSpPr>
          <p:spPr bwMode="auto">
            <a:xfrm>
              <a:off x="2867022" y="3005241"/>
              <a:ext cx="2041219" cy="365940"/>
            </a:xfrm>
            <a:prstGeom prst="rect">
              <a:avLst/>
            </a:prstGeom>
            <a:noFill/>
            <a:ln w="9525">
              <a:noFill/>
              <a:miter lim="800000"/>
              <a:headEnd/>
              <a:tailEnd/>
            </a:ln>
          </p:spPr>
          <p:txBody>
            <a:bodyPr lIns="0" tIns="0" rIns="0" bIns="0">
              <a:spAutoFit/>
            </a:bodyPr>
            <a:lstStyle/>
            <a:p>
              <a:pPr algn="ctr"/>
              <a:r>
                <a:rPr lang="zh-CN" altLang="en-US" b="1"/>
                <a:t>发音训练</a:t>
              </a:r>
              <a:r>
                <a:rPr lang="zh-CN" altLang="en-US"/>
                <a:t> </a:t>
              </a:r>
            </a:p>
          </p:txBody>
        </p:sp>
      </p:grpSp>
      <p:grpSp>
        <p:nvGrpSpPr>
          <p:cNvPr id="19" name="Group 17"/>
          <p:cNvGrpSpPr>
            <a:grpSpLocks/>
          </p:cNvGrpSpPr>
          <p:nvPr/>
        </p:nvGrpSpPr>
        <p:grpSpPr bwMode="auto">
          <a:xfrm>
            <a:off x="0" y="2525713"/>
            <a:ext cx="4562475" cy="676275"/>
            <a:chOff x="0" y="3230665"/>
            <a:chExt cx="6085541" cy="902151"/>
          </a:xfrm>
        </p:grpSpPr>
        <p:grpSp>
          <p:nvGrpSpPr>
            <p:cNvPr id="70679" name="Group 11"/>
            <p:cNvGrpSpPr>
              <a:grpSpLocks/>
            </p:cNvGrpSpPr>
            <p:nvPr/>
          </p:nvGrpSpPr>
          <p:grpSpPr bwMode="auto">
            <a:xfrm>
              <a:off x="0" y="3230665"/>
              <a:ext cx="6085541" cy="902151"/>
              <a:chOff x="0" y="3230665"/>
              <a:chExt cx="6085541" cy="902151"/>
            </a:xfrm>
          </p:grpSpPr>
          <p:sp>
            <p:nvSpPr>
              <p:cNvPr id="70680" name="Freeform 3"/>
              <p:cNvSpPr>
                <a:spLocks/>
              </p:cNvSpPr>
              <p:nvPr/>
            </p:nvSpPr>
            <p:spPr bwMode="auto">
              <a:xfrm>
                <a:off x="957366" y="3230665"/>
                <a:ext cx="738266" cy="902151"/>
              </a:xfrm>
              <a:custGeom>
                <a:avLst/>
                <a:gdLst>
                  <a:gd name="T0" fmla="*/ 0 w 325"/>
                  <a:gd name="T1" fmla="*/ 0 h 397"/>
                  <a:gd name="T2" fmla="*/ 738266 w 325"/>
                  <a:gd name="T3" fmla="*/ 227242 h 397"/>
                  <a:gd name="T4" fmla="*/ 738266 w 325"/>
                  <a:gd name="T5" fmla="*/ 902151 h 397"/>
                  <a:gd name="T6" fmla="*/ 0 w 325"/>
                  <a:gd name="T7" fmla="*/ 902151 h 397"/>
                  <a:gd name="T8" fmla="*/ 0 w 325"/>
                  <a:gd name="T9" fmla="*/ 0 h 397"/>
                  <a:gd name="T10" fmla="*/ 0 60000 65536"/>
                  <a:gd name="T11" fmla="*/ 0 60000 65536"/>
                  <a:gd name="T12" fmla="*/ 0 60000 65536"/>
                  <a:gd name="T13" fmla="*/ 0 60000 65536"/>
                  <a:gd name="T14" fmla="*/ 0 60000 65536"/>
                  <a:gd name="T15" fmla="*/ 0 w 325"/>
                  <a:gd name="T16" fmla="*/ 0 h 397"/>
                  <a:gd name="T17" fmla="*/ 325 w 325"/>
                  <a:gd name="T18" fmla="*/ 397 h 397"/>
                </a:gdLst>
                <a:ahLst/>
                <a:cxnLst>
                  <a:cxn ang="T10">
                    <a:pos x="T0" y="T1"/>
                  </a:cxn>
                  <a:cxn ang="T11">
                    <a:pos x="T2" y="T3"/>
                  </a:cxn>
                  <a:cxn ang="T12">
                    <a:pos x="T4" y="T5"/>
                  </a:cxn>
                  <a:cxn ang="T13">
                    <a:pos x="T6" y="T7"/>
                  </a:cxn>
                  <a:cxn ang="T14">
                    <a:pos x="T8" y="T9"/>
                  </a:cxn>
                </a:cxnLst>
                <a:rect l="T15" t="T16" r="T17" b="T18"/>
                <a:pathLst>
                  <a:path w="325" h="397">
                    <a:moveTo>
                      <a:pt x="0" y="0"/>
                    </a:moveTo>
                    <a:lnTo>
                      <a:pt x="325" y="100"/>
                    </a:lnTo>
                    <a:lnTo>
                      <a:pt x="325" y="397"/>
                    </a:lnTo>
                    <a:lnTo>
                      <a:pt x="0" y="397"/>
                    </a:lnTo>
                    <a:lnTo>
                      <a:pt x="0" y="0"/>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70681" name="Rectangle 7"/>
              <p:cNvSpPr>
                <a:spLocks noChangeArrowheads="1"/>
              </p:cNvSpPr>
              <p:nvPr/>
            </p:nvSpPr>
            <p:spPr bwMode="auto">
              <a:xfrm>
                <a:off x="0" y="3230665"/>
                <a:ext cx="957366" cy="902151"/>
              </a:xfrm>
              <a:prstGeom prst="rect">
                <a:avLst/>
              </a:prstGeom>
              <a:solidFill>
                <a:srgbClr val="FF7F7F"/>
              </a:solidFill>
              <a:ln w="9525">
                <a:noFill/>
                <a:miter lim="800000"/>
                <a:headEnd/>
                <a:tailEnd/>
              </a:ln>
            </p:spPr>
            <p:txBody>
              <a:bodyPr lIns="121882" tIns="60941" rIns="121882" bIns="60941"/>
              <a:lstStyle/>
              <a:p>
                <a:endParaRPr lang="zh-CN" altLang="zh-CN">
                  <a:solidFill>
                    <a:srgbClr val="FFFFFF"/>
                  </a:solidFill>
                  <a:latin typeface="微软雅黑" pitchFamily="34" charset="-122"/>
                  <a:ea typeface="微软雅黑" pitchFamily="34" charset="-122"/>
                </a:endParaRPr>
              </a:p>
            </p:txBody>
          </p:sp>
          <p:sp>
            <p:nvSpPr>
              <p:cNvPr id="70682" name="Freeform 18"/>
              <p:cNvSpPr>
                <a:spLocks/>
              </p:cNvSpPr>
              <p:nvPr/>
            </p:nvSpPr>
            <p:spPr bwMode="auto">
              <a:xfrm>
                <a:off x="1695632" y="3457791"/>
                <a:ext cx="4389909" cy="675025"/>
              </a:xfrm>
              <a:custGeom>
                <a:avLst/>
                <a:gdLst>
                  <a:gd name="T0" fmla="*/ 0 w 1932"/>
                  <a:gd name="T1" fmla="*/ 0 h 293"/>
                  <a:gd name="T2" fmla="*/ 4160416 w 1932"/>
                  <a:gd name="T3" fmla="*/ 0 h 293"/>
                  <a:gd name="T4" fmla="*/ 4389909 w 1932"/>
                  <a:gd name="T5" fmla="*/ 343272 h 293"/>
                  <a:gd name="T6" fmla="*/ 4160416 w 1932"/>
                  <a:gd name="T7" fmla="*/ 675025 h 293"/>
                  <a:gd name="T8" fmla="*/ 0 w 1932"/>
                  <a:gd name="T9" fmla="*/ 675025 h 293"/>
                  <a:gd name="T10" fmla="*/ 0 w 1932"/>
                  <a:gd name="T11" fmla="*/ 0 h 293"/>
                  <a:gd name="T12" fmla="*/ 0 60000 65536"/>
                  <a:gd name="T13" fmla="*/ 0 60000 65536"/>
                  <a:gd name="T14" fmla="*/ 0 60000 65536"/>
                  <a:gd name="T15" fmla="*/ 0 60000 65536"/>
                  <a:gd name="T16" fmla="*/ 0 60000 65536"/>
                  <a:gd name="T17" fmla="*/ 0 60000 65536"/>
                  <a:gd name="T18" fmla="*/ 0 w 1932"/>
                  <a:gd name="T19" fmla="*/ 0 h 293"/>
                  <a:gd name="T20" fmla="*/ 1932 w 1932"/>
                  <a:gd name="T21" fmla="*/ 293 h 293"/>
                </a:gdLst>
                <a:ahLst/>
                <a:cxnLst>
                  <a:cxn ang="T12">
                    <a:pos x="T0" y="T1"/>
                  </a:cxn>
                  <a:cxn ang="T13">
                    <a:pos x="T2" y="T3"/>
                  </a:cxn>
                  <a:cxn ang="T14">
                    <a:pos x="T4" y="T5"/>
                  </a:cxn>
                  <a:cxn ang="T15">
                    <a:pos x="T6" y="T7"/>
                  </a:cxn>
                  <a:cxn ang="T16">
                    <a:pos x="T8" y="T9"/>
                  </a:cxn>
                  <a:cxn ang="T17">
                    <a:pos x="T10" y="T11"/>
                  </a:cxn>
                </a:cxnLst>
                <a:rect l="T18" t="T19" r="T20" b="T21"/>
                <a:pathLst>
                  <a:path w="1932" h="293">
                    <a:moveTo>
                      <a:pt x="0" y="0"/>
                    </a:moveTo>
                    <a:lnTo>
                      <a:pt x="1831" y="0"/>
                    </a:lnTo>
                    <a:lnTo>
                      <a:pt x="1932" y="149"/>
                    </a:lnTo>
                    <a:lnTo>
                      <a:pt x="1831" y="293"/>
                    </a:lnTo>
                    <a:lnTo>
                      <a:pt x="0" y="293"/>
                    </a:lnTo>
                    <a:lnTo>
                      <a:pt x="0" y="0"/>
                    </a:lnTo>
                    <a:close/>
                  </a:path>
                </a:pathLst>
              </a:custGeom>
              <a:solidFill>
                <a:srgbClr val="FF7F7F"/>
              </a:solidFill>
              <a:ln w="9525">
                <a:noFill/>
                <a:round/>
                <a:headEnd/>
                <a:tailEnd/>
              </a:ln>
            </p:spPr>
            <p:txBody>
              <a:bodyPr lIns="121882" tIns="60941" rIns="121882" bIns="60941"/>
              <a:lstStyle/>
              <a:p>
                <a:endParaRPr lang="zh-CN" altLang="en-US"/>
              </a:p>
            </p:txBody>
          </p:sp>
          <p:sp>
            <p:nvSpPr>
              <p:cNvPr id="70683" name="Text Box 10"/>
              <p:cNvSpPr txBox="1">
                <a:spLocks noChangeArrowheads="1"/>
              </p:cNvSpPr>
              <p:nvPr/>
            </p:nvSpPr>
            <p:spPr bwMode="auto">
              <a:xfrm>
                <a:off x="191046" y="3437666"/>
                <a:ext cx="545381" cy="448953"/>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03</a:t>
                </a:r>
              </a:p>
            </p:txBody>
          </p:sp>
        </p:grpSp>
        <p:sp>
          <p:nvSpPr>
            <p:cNvPr id="70684" name="TextBox 36"/>
            <p:cNvSpPr txBox="1">
              <a:spLocks noChangeArrowheads="1"/>
            </p:cNvSpPr>
            <p:nvPr/>
          </p:nvSpPr>
          <p:spPr bwMode="auto">
            <a:xfrm>
              <a:off x="2867022" y="3652092"/>
              <a:ext cx="2041219" cy="366367"/>
            </a:xfrm>
            <a:prstGeom prst="rect">
              <a:avLst/>
            </a:prstGeom>
            <a:noFill/>
            <a:ln w="9525">
              <a:noFill/>
              <a:miter lim="800000"/>
              <a:headEnd/>
              <a:tailEnd/>
            </a:ln>
          </p:spPr>
          <p:txBody>
            <a:bodyPr lIns="0" tIns="0" rIns="0" bIns="0">
              <a:spAutoFit/>
            </a:bodyPr>
            <a:lstStyle/>
            <a:p>
              <a:pPr algn="ctr"/>
              <a:r>
                <a:rPr lang="zh-CN" altLang="en-US" b="1"/>
                <a:t>言语交流训练</a:t>
              </a:r>
              <a:r>
                <a:rPr lang="zh-CN" altLang="en-US"/>
                <a:t> </a:t>
              </a:r>
            </a:p>
          </p:txBody>
        </p:sp>
      </p:grpSp>
      <p:grpSp>
        <p:nvGrpSpPr>
          <p:cNvPr id="23" name="Group 20"/>
          <p:cNvGrpSpPr>
            <a:grpSpLocks/>
          </p:cNvGrpSpPr>
          <p:nvPr/>
        </p:nvGrpSpPr>
        <p:grpSpPr bwMode="auto">
          <a:xfrm>
            <a:off x="0" y="3314700"/>
            <a:ext cx="4562475" cy="669925"/>
            <a:chOff x="0" y="4132816"/>
            <a:chExt cx="6085541" cy="893062"/>
          </a:xfrm>
        </p:grpSpPr>
        <p:grpSp>
          <p:nvGrpSpPr>
            <p:cNvPr id="70686" name="Group 12"/>
            <p:cNvGrpSpPr>
              <a:grpSpLocks/>
            </p:cNvGrpSpPr>
            <p:nvPr/>
          </p:nvGrpSpPr>
          <p:grpSpPr bwMode="auto">
            <a:xfrm>
              <a:off x="0" y="4132816"/>
              <a:ext cx="6085541" cy="893062"/>
              <a:chOff x="0" y="4132816"/>
              <a:chExt cx="6085541" cy="893062"/>
            </a:xfrm>
          </p:grpSpPr>
          <p:sp>
            <p:nvSpPr>
              <p:cNvPr id="24" name="Freeform 4"/>
              <p:cNvSpPr/>
              <p:nvPr/>
            </p:nvSpPr>
            <p:spPr bwMode="auto">
              <a:xfrm>
                <a:off x="957086" y="4132816"/>
                <a:ext cx="738989" cy="893062"/>
              </a:xfrm>
              <a:custGeom>
                <a:avLst/>
                <a:gdLst>
                  <a:gd name="T0" fmla="*/ 0 w 325"/>
                  <a:gd name="T1" fmla="*/ 393 h 393"/>
                  <a:gd name="T2" fmla="*/ 325 w 325"/>
                  <a:gd name="T3" fmla="*/ 293 h 393"/>
                  <a:gd name="T4" fmla="*/ 325 w 325"/>
                  <a:gd name="T5" fmla="*/ 0 h 393"/>
                  <a:gd name="T6" fmla="*/ 0 w 325"/>
                  <a:gd name="T7" fmla="*/ 0 h 393"/>
                  <a:gd name="T8" fmla="*/ 0 w 325"/>
                  <a:gd name="T9" fmla="*/ 393 h 393"/>
                </a:gdLst>
                <a:ahLst/>
                <a:cxnLst>
                  <a:cxn ang="0">
                    <a:pos x="T0" y="T1"/>
                  </a:cxn>
                  <a:cxn ang="0">
                    <a:pos x="T2" y="T3"/>
                  </a:cxn>
                  <a:cxn ang="0">
                    <a:pos x="T4" y="T5"/>
                  </a:cxn>
                  <a:cxn ang="0">
                    <a:pos x="T6" y="T7"/>
                  </a:cxn>
                  <a:cxn ang="0">
                    <a:pos x="T8" y="T9"/>
                  </a:cxn>
                </a:cxnLst>
                <a:rect l="0" t="0" r="r" b="b"/>
                <a:pathLst>
                  <a:path w="325" h="393">
                    <a:moveTo>
                      <a:pt x="0" y="393"/>
                    </a:moveTo>
                    <a:lnTo>
                      <a:pt x="325" y="293"/>
                    </a:lnTo>
                    <a:lnTo>
                      <a:pt x="325" y="0"/>
                    </a:lnTo>
                    <a:lnTo>
                      <a:pt x="0" y="0"/>
                    </a:lnTo>
                    <a:lnTo>
                      <a:pt x="0" y="393"/>
                    </a:lnTo>
                    <a:close/>
                  </a:path>
                </a:pathLst>
              </a:custGeom>
              <a:solidFill>
                <a:schemeClr val="bg1">
                  <a:lumMod val="75000"/>
                  <a:alpha val="80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25" name="Rectangle 19"/>
              <p:cNvSpPr>
                <a:spLocks noChangeArrowheads="1"/>
              </p:cNvSpPr>
              <p:nvPr/>
            </p:nvSpPr>
            <p:spPr bwMode="auto">
              <a:xfrm>
                <a:off x="0" y="4132816"/>
                <a:ext cx="957086" cy="893062"/>
              </a:xfrm>
              <a:prstGeom prst="rect">
                <a:avLst/>
              </a:prstGeom>
              <a:solidFill>
                <a:schemeClr val="bg1">
                  <a:lumMod val="75000"/>
                </a:schemeClr>
              </a:solidFill>
              <a:ln>
                <a:noFill/>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fontAlgn="auto">
                  <a:spcBef>
                    <a:spcPts val="0"/>
                  </a:spcBef>
                  <a:spcAft>
                    <a:spcPts val="0"/>
                  </a:spcAft>
                  <a:defRPr/>
                </a:pPr>
                <a:endParaRPr lang="zh-CN" altLang="zh-CN">
                  <a:solidFill>
                    <a:srgbClr val="FFFFFF"/>
                  </a:solidFill>
                  <a:latin typeface="微软雅黑" panose="020B0503020204020204" charset="-122"/>
                  <a:ea typeface="微软雅黑" panose="020B0503020204020204" charset="-122"/>
                </a:endParaRPr>
              </a:p>
            </p:txBody>
          </p:sp>
          <p:sp>
            <p:nvSpPr>
              <p:cNvPr id="43" name="Freeform 19"/>
              <p:cNvSpPr/>
              <p:nvPr/>
            </p:nvSpPr>
            <p:spPr bwMode="auto">
              <a:xfrm>
                <a:off x="1696075" y="4132816"/>
                <a:ext cx="4389466" cy="664506"/>
              </a:xfrm>
              <a:custGeom>
                <a:avLst/>
                <a:gdLst>
                  <a:gd name="T0" fmla="*/ 0 w 1932"/>
                  <a:gd name="T1" fmla="*/ 288 h 288"/>
                  <a:gd name="T2" fmla="*/ 1831 w 1932"/>
                  <a:gd name="T3" fmla="*/ 288 h 288"/>
                  <a:gd name="T4" fmla="*/ 1932 w 1932"/>
                  <a:gd name="T5" fmla="*/ 144 h 288"/>
                  <a:gd name="T6" fmla="*/ 1831 w 1932"/>
                  <a:gd name="T7" fmla="*/ 0 h 288"/>
                  <a:gd name="T8" fmla="*/ 0 w 1932"/>
                  <a:gd name="T9" fmla="*/ 0 h 288"/>
                  <a:gd name="T10" fmla="*/ 0 w 1932"/>
                  <a:gd name="T11" fmla="*/ 288 h 288"/>
                </a:gdLst>
                <a:ahLst/>
                <a:cxnLst>
                  <a:cxn ang="0">
                    <a:pos x="T0" y="T1"/>
                  </a:cxn>
                  <a:cxn ang="0">
                    <a:pos x="T2" y="T3"/>
                  </a:cxn>
                  <a:cxn ang="0">
                    <a:pos x="T4" y="T5"/>
                  </a:cxn>
                  <a:cxn ang="0">
                    <a:pos x="T6" y="T7"/>
                  </a:cxn>
                  <a:cxn ang="0">
                    <a:pos x="T8" y="T9"/>
                  </a:cxn>
                  <a:cxn ang="0">
                    <a:pos x="T10" y="T11"/>
                  </a:cxn>
                </a:cxnLst>
                <a:rect l="0" t="0" r="r" b="b"/>
                <a:pathLst>
                  <a:path w="1932" h="288">
                    <a:moveTo>
                      <a:pt x="0" y="288"/>
                    </a:moveTo>
                    <a:lnTo>
                      <a:pt x="1831" y="288"/>
                    </a:lnTo>
                    <a:lnTo>
                      <a:pt x="1932" y="144"/>
                    </a:lnTo>
                    <a:lnTo>
                      <a:pt x="1831" y="0"/>
                    </a:lnTo>
                    <a:lnTo>
                      <a:pt x="0" y="0"/>
                    </a:lnTo>
                    <a:lnTo>
                      <a:pt x="0" y="288"/>
                    </a:lnTo>
                    <a:close/>
                  </a:path>
                </a:pathLst>
              </a:custGeom>
              <a:solidFill>
                <a:schemeClr val="bg1">
                  <a:lumMod val="75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70690" name="Text Box 10"/>
              <p:cNvSpPr txBox="1">
                <a:spLocks noChangeArrowheads="1"/>
              </p:cNvSpPr>
              <p:nvPr/>
            </p:nvSpPr>
            <p:spPr bwMode="auto">
              <a:xfrm>
                <a:off x="205653" y="4335294"/>
                <a:ext cx="545381" cy="448378"/>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04</a:t>
                </a:r>
              </a:p>
            </p:txBody>
          </p:sp>
        </p:grpSp>
        <p:sp>
          <p:nvSpPr>
            <p:cNvPr id="70691" name="TextBox 37"/>
            <p:cNvSpPr txBox="1">
              <a:spLocks noChangeArrowheads="1"/>
            </p:cNvSpPr>
            <p:nvPr/>
          </p:nvSpPr>
          <p:spPr bwMode="auto">
            <a:xfrm>
              <a:off x="2763268" y="4335977"/>
              <a:ext cx="2297429" cy="366113"/>
            </a:xfrm>
            <a:prstGeom prst="rect">
              <a:avLst/>
            </a:prstGeom>
            <a:noFill/>
            <a:ln w="9525">
              <a:noFill/>
              <a:miter lim="800000"/>
              <a:headEnd/>
              <a:tailEnd/>
            </a:ln>
          </p:spPr>
          <p:txBody>
            <a:bodyPr lIns="0" tIns="0" rIns="0" bIns="0">
              <a:spAutoFit/>
            </a:bodyPr>
            <a:lstStyle/>
            <a:p>
              <a:pPr algn="ctr"/>
              <a:r>
                <a:rPr lang="zh-CN" altLang="en-US" b="1"/>
                <a:t>其他训练方法</a:t>
              </a:r>
              <a:r>
                <a:rPr lang="zh-CN" altLang="en-US"/>
                <a:t> </a:t>
              </a:r>
            </a:p>
          </p:txBody>
        </p:sp>
      </p:grpSp>
      <p:grpSp>
        <p:nvGrpSpPr>
          <p:cNvPr id="27" name="Group 18"/>
          <p:cNvGrpSpPr>
            <a:grpSpLocks/>
          </p:cNvGrpSpPr>
          <p:nvPr/>
        </p:nvGrpSpPr>
        <p:grpSpPr bwMode="auto">
          <a:xfrm>
            <a:off x="0" y="4025900"/>
            <a:ext cx="4562475" cy="849313"/>
            <a:chOff x="0" y="4797888"/>
            <a:chExt cx="6085541" cy="1132413"/>
          </a:xfrm>
        </p:grpSpPr>
        <p:grpSp>
          <p:nvGrpSpPr>
            <p:cNvPr id="70693" name="Group 14"/>
            <p:cNvGrpSpPr>
              <a:grpSpLocks/>
            </p:cNvGrpSpPr>
            <p:nvPr/>
          </p:nvGrpSpPr>
          <p:grpSpPr bwMode="auto">
            <a:xfrm>
              <a:off x="0" y="4797888"/>
              <a:ext cx="6085541" cy="1132413"/>
              <a:chOff x="0" y="4797888"/>
              <a:chExt cx="6085541" cy="1132413"/>
            </a:xfrm>
          </p:grpSpPr>
          <p:sp>
            <p:nvSpPr>
              <p:cNvPr id="70694" name="Freeform 2"/>
              <p:cNvSpPr>
                <a:spLocks/>
              </p:cNvSpPr>
              <p:nvPr/>
            </p:nvSpPr>
            <p:spPr bwMode="auto">
              <a:xfrm>
                <a:off x="957366" y="4797888"/>
                <a:ext cx="738266" cy="1132413"/>
              </a:xfrm>
              <a:custGeom>
                <a:avLst/>
                <a:gdLst>
                  <a:gd name="T0" fmla="*/ 0 w 325"/>
                  <a:gd name="T1" fmla="*/ 1132413 h 498"/>
                  <a:gd name="T2" fmla="*/ 738266 w 325"/>
                  <a:gd name="T3" fmla="*/ 663985 h 498"/>
                  <a:gd name="T4" fmla="*/ 738266 w 325"/>
                  <a:gd name="T5" fmla="*/ 0 h 498"/>
                  <a:gd name="T6" fmla="*/ 0 w 325"/>
                  <a:gd name="T7" fmla="*/ 227392 h 498"/>
                  <a:gd name="T8" fmla="*/ 0 w 325"/>
                  <a:gd name="T9" fmla="*/ 1132413 h 498"/>
                  <a:gd name="T10" fmla="*/ 0 60000 65536"/>
                  <a:gd name="T11" fmla="*/ 0 60000 65536"/>
                  <a:gd name="T12" fmla="*/ 0 60000 65536"/>
                  <a:gd name="T13" fmla="*/ 0 60000 65536"/>
                  <a:gd name="T14" fmla="*/ 0 60000 65536"/>
                  <a:gd name="T15" fmla="*/ 0 w 325"/>
                  <a:gd name="T16" fmla="*/ 0 h 498"/>
                  <a:gd name="T17" fmla="*/ 325 w 325"/>
                  <a:gd name="T18" fmla="*/ 498 h 498"/>
                </a:gdLst>
                <a:ahLst/>
                <a:cxnLst>
                  <a:cxn ang="T10">
                    <a:pos x="T0" y="T1"/>
                  </a:cxn>
                  <a:cxn ang="T11">
                    <a:pos x="T2" y="T3"/>
                  </a:cxn>
                  <a:cxn ang="T12">
                    <a:pos x="T4" y="T5"/>
                  </a:cxn>
                  <a:cxn ang="T13">
                    <a:pos x="T6" y="T7"/>
                  </a:cxn>
                  <a:cxn ang="T14">
                    <a:pos x="T8" y="T9"/>
                  </a:cxn>
                </a:cxnLst>
                <a:rect l="T15" t="T16" r="T17" b="T18"/>
                <a:pathLst>
                  <a:path w="325" h="498">
                    <a:moveTo>
                      <a:pt x="0" y="498"/>
                    </a:moveTo>
                    <a:lnTo>
                      <a:pt x="325" y="292"/>
                    </a:lnTo>
                    <a:lnTo>
                      <a:pt x="325" y="0"/>
                    </a:lnTo>
                    <a:lnTo>
                      <a:pt x="0" y="100"/>
                    </a:lnTo>
                    <a:lnTo>
                      <a:pt x="0" y="498"/>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70695" name="Rectangle 13"/>
              <p:cNvSpPr>
                <a:spLocks noChangeArrowheads="1"/>
              </p:cNvSpPr>
              <p:nvPr/>
            </p:nvSpPr>
            <p:spPr bwMode="auto">
              <a:xfrm>
                <a:off x="0" y="5026274"/>
                <a:ext cx="957366" cy="904027"/>
              </a:xfrm>
              <a:prstGeom prst="rect">
                <a:avLst/>
              </a:prstGeom>
              <a:solidFill>
                <a:srgbClr val="FF7F7F"/>
              </a:solidFill>
              <a:ln w="9525">
                <a:noFill/>
                <a:miter lim="800000"/>
                <a:headEnd/>
                <a:tailEnd/>
              </a:ln>
            </p:spPr>
            <p:txBody>
              <a:bodyPr lIns="121882" tIns="60941" rIns="121882" bIns="60941"/>
              <a:lstStyle/>
              <a:p>
                <a:endParaRPr lang="zh-CN" altLang="zh-CN">
                  <a:solidFill>
                    <a:srgbClr val="FFFFFF"/>
                  </a:solidFill>
                  <a:latin typeface="微软雅黑" pitchFamily="34" charset="-122"/>
                  <a:ea typeface="微软雅黑" pitchFamily="34" charset="-122"/>
                </a:endParaRPr>
              </a:p>
            </p:txBody>
          </p:sp>
          <p:sp>
            <p:nvSpPr>
              <p:cNvPr id="70696" name="Freeform 17"/>
              <p:cNvSpPr>
                <a:spLocks/>
              </p:cNvSpPr>
              <p:nvPr/>
            </p:nvSpPr>
            <p:spPr bwMode="auto">
              <a:xfrm>
                <a:off x="1695632" y="4797888"/>
                <a:ext cx="4389909" cy="662953"/>
              </a:xfrm>
              <a:custGeom>
                <a:avLst/>
                <a:gdLst>
                  <a:gd name="T0" fmla="*/ 0 w 1932"/>
                  <a:gd name="T1" fmla="*/ 662953 h 292"/>
                  <a:gd name="T2" fmla="*/ 4160416 w 1932"/>
                  <a:gd name="T3" fmla="*/ 662953 h 292"/>
                  <a:gd name="T4" fmla="*/ 4389909 w 1932"/>
                  <a:gd name="T5" fmla="*/ 324665 h 292"/>
                  <a:gd name="T6" fmla="*/ 4160416 w 1932"/>
                  <a:gd name="T7" fmla="*/ 0 h 292"/>
                  <a:gd name="T8" fmla="*/ 0 w 1932"/>
                  <a:gd name="T9" fmla="*/ 0 h 292"/>
                  <a:gd name="T10" fmla="*/ 0 w 1932"/>
                  <a:gd name="T11" fmla="*/ 662953 h 292"/>
                  <a:gd name="T12" fmla="*/ 0 60000 65536"/>
                  <a:gd name="T13" fmla="*/ 0 60000 65536"/>
                  <a:gd name="T14" fmla="*/ 0 60000 65536"/>
                  <a:gd name="T15" fmla="*/ 0 60000 65536"/>
                  <a:gd name="T16" fmla="*/ 0 60000 65536"/>
                  <a:gd name="T17" fmla="*/ 0 60000 65536"/>
                  <a:gd name="T18" fmla="*/ 0 w 1932"/>
                  <a:gd name="T19" fmla="*/ 0 h 292"/>
                  <a:gd name="T20" fmla="*/ 1932 w 1932"/>
                  <a:gd name="T21" fmla="*/ 292 h 292"/>
                </a:gdLst>
                <a:ahLst/>
                <a:cxnLst>
                  <a:cxn ang="T12">
                    <a:pos x="T0" y="T1"/>
                  </a:cxn>
                  <a:cxn ang="T13">
                    <a:pos x="T2" y="T3"/>
                  </a:cxn>
                  <a:cxn ang="T14">
                    <a:pos x="T4" y="T5"/>
                  </a:cxn>
                  <a:cxn ang="T15">
                    <a:pos x="T6" y="T7"/>
                  </a:cxn>
                  <a:cxn ang="T16">
                    <a:pos x="T8" y="T9"/>
                  </a:cxn>
                  <a:cxn ang="T17">
                    <a:pos x="T10" y="T11"/>
                  </a:cxn>
                </a:cxnLst>
                <a:rect l="T18" t="T19" r="T20" b="T21"/>
                <a:pathLst>
                  <a:path w="1932" h="292">
                    <a:moveTo>
                      <a:pt x="0" y="292"/>
                    </a:moveTo>
                    <a:lnTo>
                      <a:pt x="1831" y="292"/>
                    </a:lnTo>
                    <a:lnTo>
                      <a:pt x="1932" y="143"/>
                    </a:lnTo>
                    <a:lnTo>
                      <a:pt x="1831" y="0"/>
                    </a:lnTo>
                    <a:lnTo>
                      <a:pt x="0" y="0"/>
                    </a:lnTo>
                    <a:lnTo>
                      <a:pt x="0" y="292"/>
                    </a:lnTo>
                    <a:close/>
                  </a:path>
                </a:pathLst>
              </a:custGeom>
              <a:solidFill>
                <a:srgbClr val="FF7F7F"/>
              </a:solidFill>
              <a:ln w="9525">
                <a:noFill/>
                <a:round/>
                <a:headEnd/>
                <a:tailEnd/>
              </a:ln>
            </p:spPr>
            <p:txBody>
              <a:bodyPr lIns="121882" tIns="60941" rIns="121882" bIns="60941"/>
              <a:lstStyle/>
              <a:p>
                <a:endParaRPr lang="zh-CN" altLang="en-US"/>
              </a:p>
            </p:txBody>
          </p:sp>
          <p:sp>
            <p:nvSpPr>
              <p:cNvPr id="70697" name="Text Box 10"/>
              <p:cNvSpPr txBox="1">
                <a:spLocks noChangeArrowheads="1"/>
              </p:cNvSpPr>
              <p:nvPr/>
            </p:nvSpPr>
            <p:spPr bwMode="auto">
              <a:xfrm>
                <a:off x="205651" y="5275835"/>
                <a:ext cx="545381" cy="448309"/>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05</a:t>
                </a:r>
              </a:p>
            </p:txBody>
          </p:sp>
        </p:grpSp>
        <p:sp>
          <p:nvSpPr>
            <p:cNvPr id="70698" name="TextBox 40"/>
            <p:cNvSpPr txBox="1">
              <a:spLocks noChangeArrowheads="1"/>
            </p:cNvSpPr>
            <p:nvPr/>
          </p:nvSpPr>
          <p:spPr bwMode="auto">
            <a:xfrm>
              <a:off x="2867022" y="5007437"/>
              <a:ext cx="2041219" cy="366182"/>
            </a:xfrm>
            <a:prstGeom prst="rect">
              <a:avLst/>
            </a:prstGeom>
            <a:noFill/>
            <a:ln w="9525">
              <a:noFill/>
              <a:miter lim="800000"/>
              <a:headEnd/>
              <a:tailEnd/>
            </a:ln>
          </p:spPr>
          <p:txBody>
            <a:bodyPr lIns="0" tIns="0" rIns="0" bIns="0">
              <a:spAutoFit/>
            </a:bodyPr>
            <a:lstStyle/>
            <a:p>
              <a:pPr algn="ctr"/>
              <a:r>
                <a:rPr lang="zh-CN" altLang="en-US" b="1"/>
                <a:t>助听器的使用</a:t>
              </a:r>
              <a:r>
                <a:rPr lang="zh-CN" altLang="en-US"/>
                <a:t> </a:t>
              </a:r>
            </a:p>
          </p:txBody>
        </p:sp>
      </p:grpSp>
      <p:grpSp>
        <p:nvGrpSpPr>
          <p:cNvPr id="13" name="组合 12"/>
          <p:cNvGrpSpPr>
            <a:grpSpLocks/>
          </p:cNvGrpSpPr>
          <p:nvPr/>
        </p:nvGrpSpPr>
        <p:grpSpPr bwMode="auto">
          <a:xfrm>
            <a:off x="0" y="188913"/>
            <a:ext cx="8342313" cy="646331"/>
            <a:chOff x="162802" y="93745"/>
            <a:chExt cx="11122990" cy="954320"/>
          </a:xfrm>
        </p:grpSpPr>
        <p:sp>
          <p:nvSpPr>
            <p:cNvPr id="70700" name="文本框 13"/>
            <p:cNvSpPr txBox="1">
              <a:spLocks noChangeArrowheads="1"/>
            </p:cNvSpPr>
            <p:nvPr/>
          </p:nvSpPr>
          <p:spPr bwMode="auto">
            <a:xfrm>
              <a:off x="924796" y="93745"/>
              <a:ext cx="10360996" cy="954320"/>
            </a:xfrm>
            <a:prstGeom prst="rect">
              <a:avLst/>
            </a:prstGeom>
            <a:noFill/>
            <a:ln w="9525">
              <a:noFill/>
              <a:miter lim="800000"/>
              <a:headEnd/>
              <a:tailEnd/>
            </a:ln>
          </p:spPr>
          <p:txBody>
            <a:bodyPr>
              <a:spAutoFit/>
            </a:bodyPr>
            <a:lstStyle/>
            <a:p>
              <a:endParaRPr lang="zh-CN" altLang="en-US" dirty="0"/>
            </a:p>
            <a:p>
              <a:r>
                <a:rPr lang="zh-CN" altLang="en-US" dirty="0"/>
                <a:t>         三、言语、语言训练</a:t>
              </a:r>
            </a:p>
          </p:txBody>
        </p:sp>
        <p:grpSp>
          <p:nvGrpSpPr>
            <p:cNvPr id="70701" name="组合 29"/>
            <p:cNvGrpSpPr>
              <a:grpSpLocks/>
            </p:cNvGrpSpPr>
            <p:nvPr/>
          </p:nvGrpSpPr>
          <p:grpSpPr bwMode="auto">
            <a:xfrm>
              <a:off x="162802" y="166462"/>
              <a:ext cx="729287" cy="445249"/>
              <a:chOff x="7304087" y="2360613"/>
              <a:chExt cx="1001487" cy="611434"/>
            </a:xfrm>
          </p:grpSpPr>
          <p:sp>
            <p:nvSpPr>
              <p:cNvPr id="32" name="对角圆角矩形 31"/>
              <p:cNvSpPr/>
              <p:nvPr/>
            </p:nvSpPr>
            <p:spPr>
              <a:xfrm>
                <a:off x="7304087" y="2360538"/>
                <a:ext cx="1002802"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0703" name="图片 32"/>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756">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500"/>
                                        <p:tgtEl>
                                          <p:spTgt spid="56"/>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70662"/>
                                        </p:tgtEl>
                                        <p:attrNameLst>
                                          <p:attrName>style.visibility</p:attrName>
                                        </p:attrNameLst>
                                      </p:cBhvr>
                                      <p:to>
                                        <p:strVal val="visible"/>
                                      </p:to>
                                    </p:set>
                                    <p:animEffect transition="in" filter="fade">
                                      <p:cBhvr>
                                        <p:cTn id="49" dur="500"/>
                                        <p:tgtEl>
                                          <p:spTgt spid="70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P spid="7066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184" b="995"/>
          <a:stretch>
            <a:fillRect/>
          </a:stretch>
        </p:blipFill>
        <p:spPr bwMode="auto">
          <a:xfrm>
            <a:off x="42863" y="276225"/>
            <a:ext cx="3487737" cy="4862513"/>
          </a:xfrm>
          <a:prstGeom prst="rect">
            <a:avLst/>
          </a:prstGeom>
          <a:noFill/>
          <a:ln w="9525">
            <a:noFill/>
            <a:miter lim="800000"/>
            <a:headEnd/>
            <a:tailEnd/>
          </a:ln>
        </p:spPr>
      </p:pic>
      <p:sp>
        <p:nvSpPr>
          <p:cNvPr id="3" name="文本框 2"/>
          <p:cNvSpPr txBox="1"/>
          <p:nvPr/>
        </p:nvSpPr>
        <p:spPr>
          <a:xfrm>
            <a:off x="3457575" y="1909763"/>
            <a:ext cx="4703763" cy="1322387"/>
          </a:xfrm>
          <a:prstGeom prst="rect">
            <a:avLst/>
          </a:prstGeom>
          <a:noFill/>
        </p:spPr>
        <p:txBody>
          <a:bodyPr>
            <a:spAutoFit/>
          </a:bodyPr>
          <a:lstStyle/>
          <a:p>
            <a:pPr fontAlgn="auto">
              <a:spcBef>
                <a:spcPts val="0"/>
              </a:spcBef>
              <a:spcAft>
                <a:spcPts val="0"/>
              </a:spcAft>
              <a:defRPr/>
            </a:pPr>
            <a:r>
              <a:rPr lang="zh-CN" altLang="en-US" sz="800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谢谢观看</a:t>
            </a:r>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4872038" y="-625475"/>
            <a:ext cx="6035675" cy="2641600"/>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083425" y="3111500"/>
            <a:ext cx="981075" cy="889000"/>
          </a:xfrm>
          <a:prstGeom prst="rect">
            <a:avLst/>
          </a:prstGeom>
          <a:noFill/>
          <a:ln w="9525">
            <a:noFill/>
            <a:miter lim="800000"/>
            <a:headEnd/>
            <a:tailEnd/>
          </a:ln>
        </p:spPr>
      </p:pic>
    </p:spTree>
  </p:cSld>
  <p:clrMapOvr>
    <a:masterClrMapping/>
  </p:clrMapOvr>
  <p:transition advTm="6365">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65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15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1136</Words>
  <Application>Microsoft Office PowerPoint</Application>
  <PresentationFormat>全屏显示(16:9)</PresentationFormat>
  <Paragraphs>94</Paragraphs>
  <Slides>9</Slides>
  <Notes>9</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lenovo</cp:lastModifiedBy>
  <cp:revision>12</cp:revision>
  <dcterms:created xsi:type="dcterms:W3CDTF">2017-07-25T02:42:00Z</dcterms:created>
  <dcterms:modified xsi:type="dcterms:W3CDTF">2019-11-07T07:24:59Z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