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83" r:id="rId4"/>
    <p:sldId id="286" r:id="rId5"/>
    <p:sldId id="285" r:id="rId6"/>
    <p:sldId id="287" r:id="rId7"/>
    <p:sldId id="288" r:id="rId8"/>
    <p:sldId id="289" r:id="rId9"/>
    <p:sldId id="290" r:id="rId10"/>
    <p:sldId id="292" r:id="rId11"/>
    <p:sldId id="291" r:id="rId12"/>
    <p:sldId id="260" r:id="rId13"/>
    <p:sldId id="281" r:id="rId14"/>
  </p:sldIdLst>
  <p:sldSz cx="9144000" cy="5143500" type="screen16x9"/>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9" d="100"/>
          <a:sy n="119" d="100"/>
        </p:scale>
        <p:origin x="-54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3CA9A7C-840E-4284-92E4-E22C93052866}" type="datetimeFigureOut">
              <a:rPr lang="zh-CN" altLang="en-US"/>
              <a:pPr>
                <a:defRPr/>
              </a:pPr>
              <a:t>2019/11/7</a:t>
            </a:fld>
            <a:endParaRPr lang="zh-CN" altLang="en-US"/>
          </a:p>
        </p:txBody>
      </p:sp>
      <p:sp>
        <p:nvSpPr>
          <p:cNvPr id="4" name="幻灯片图像占位符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09613" y="4926013"/>
            <a:ext cx="5683250" cy="4029075"/>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4024313" y="9720263"/>
            <a:ext cx="3078162" cy="51435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91E5BB33-23A0-4C3F-A5C0-A1F9E41B4404}" type="slidenum">
              <a:rPr lang="zh-CN" altLang="en-US"/>
              <a:pPr>
                <a:defRPr/>
              </a:pPr>
              <a:t>‹#›</a:t>
            </a:fld>
            <a:endParaRPr lang="zh-CN" altLang="en-US"/>
          </a:p>
        </p:txBody>
      </p:sp>
    </p:spTree>
    <p:extLst>
      <p:ext uri="{BB962C8B-B14F-4D97-AF65-F5344CB8AC3E}">
        <p14:creationId xmlns:p14="http://schemas.microsoft.com/office/powerpoint/2010/main" val="2434093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914130-F661-4826-A473-08EB46591695}" type="slidenum">
              <a:rPr lang="zh-CN" altLang="en-US"/>
              <a:pPr fontAlgn="base">
                <a:spcBef>
                  <a:spcPct val="0"/>
                </a:spcBef>
                <a:spcAft>
                  <a:spcPct val="0"/>
                </a:spcAft>
                <a:defRPr/>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TextEdit="1"/>
          </p:cNvSpPr>
          <p:nvPr>
            <p:ph type="sldImg"/>
          </p:nvPr>
        </p:nvSpPr>
        <p:spPr bwMode="auto">
          <a:noFill/>
          <a:ln>
            <a:solidFill>
              <a:srgbClr val="000000"/>
            </a:solidFill>
            <a:miter lim="800000"/>
            <a:headEnd/>
            <a:tailEnd/>
          </a:ln>
        </p:spPr>
      </p:sp>
      <p:sp>
        <p:nvSpPr>
          <p:cNvPr id="358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65E6B7DC-FD40-4A1A-B1D3-262DA650B520}" type="slidenum">
              <a:rPr lang="zh-CN" altLang="en-US" sz="1200">
                <a:latin typeface="Calibri" pitchFamily="34" charset="0"/>
              </a:rPr>
              <a:pPr algn="r"/>
              <a:t>10</a:t>
            </a:fld>
            <a:endParaRPr lang="en-US" altLang="zh-CN"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TextEdit="1"/>
          </p:cNvSpPr>
          <p:nvPr>
            <p:ph type="sldImg"/>
          </p:nvPr>
        </p:nvSpPr>
        <p:spPr bwMode="auto">
          <a:noFill/>
          <a:ln>
            <a:solidFill>
              <a:srgbClr val="000000"/>
            </a:solidFill>
            <a:miter lim="800000"/>
            <a:headEnd/>
            <a:tailEnd/>
          </a:ln>
        </p:spPr>
      </p:sp>
      <p:sp>
        <p:nvSpPr>
          <p:cNvPr id="3789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7891"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5DA7F598-31C8-4344-8091-0B639E45837B}" type="slidenum">
              <a:rPr lang="zh-CN" altLang="en-US" sz="1200">
                <a:latin typeface="Calibri" pitchFamily="34" charset="0"/>
              </a:rPr>
              <a:pPr algn="r"/>
              <a:t>11</a:t>
            </a:fld>
            <a:endParaRPr lang="en-US" altLang="zh-CN" sz="12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p:nvPr>
        </p:nvSpPr>
        <p:spPr bwMode="auto">
          <a:noFill/>
          <a:ln>
            <a:solidFill>
              <a:srgbClr val="000000"/>
            </a:solidFill>
            <a:miter lim="800000"/>
            <a:headEnd/>
            <a:tailEnd/>
          </a:ln>
        </p:spPr>
      </p:sp>
      <p:sp>
        <p:nvSpPr>
          <p:cNvPr id="3993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02BCE9-6CB4-4BCC-A70E-21627FED416B}" type="slidenum">
              <a:rPr lang="zh-CN" altLang="en-US"/>
              <a:pPr fontAlgn="base">
                <a:spcBef>
                  <a:spcPct val="0"/>
                </a:spcBef>
                <a:spcAft>
                  <a:spcPct val="0"/>
                </a:spcAft>
                <a:defRPr/>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noFill/>
          <a:ln>
            <a:solidFill>
              <a:srgbClr val="000000"/>
            </a:solidFill>
            <a:miter lim="800000"/>
            <a:headEnd/>
            <a:tailEnd/>
          </a:ln>
        </p:spPr>
      </p:sp>
      <p:sp>
        <p:nvSpPr>
          <p:cNvPr id="4198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041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EB5B41-2339-4E7F-A0AA-58CC8DD10B02}" type="slidenum">
              <a:rPr lang="en-US" altLang="zh-CN"/>
              <a:pPr fontAlgn="base">
                <a:spcBef>
                  <a:spcPct val="0"/>
                </a:spcBef>
                <a:spcAft>
                  <a:spcPct val="0"/>
                </a:spcAft>
                <a:defRPr/>
              </a:pPr>
              <a:t>13</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headEnd/>
            <a:tailEnd/>
          </a:ln>
        </p:spPr>
      </p:sp>
      <p:sp>
        <p:nvSpPr>
          <p:cNvPr id="1741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534CAB-489F-4B87-901B-FD837D94BC54}" type="slidenum">
              <a:rPr lang="zh-CN" altLang="en-US"/>
              <a:pPr fontAlgn="base">
                <a:spcBef>
                  <a:spcPct val="0"/>
                </a:spcBef>
                <a:spcAft>
                  <a:spcPct val="0"/>
                </a:spcAft>
                <a:defRPr/>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DDA340-55D7-45F2-977A-A559D3FE18AF}" type="slidenum">
              <a:rPr lang="zh-CN" altLang="en-US"/>
              <a:pPr fontAlgn="base">
                <a:spcBef>
                  <a:spcPct val="0"/>
                </a:spcBef>
                <a:spcAft>
                  <a:spcPct val="0"/>
                </a:spcAft>
                <a:defRPr/>
              </a:pPr>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103F11F2-79A6-4A92-9F84-5682C1624521}" type="slidenum">
              <a:rPr lang="zh-CN" altLang="en-US" sz="1200">
                <a:latin typeface="Calibri" pitchFamily="34" charset="0"/>
              </a:rPr>
              <a:pPr algn="r"/>
              <a:t>4</a:t>
            </a:fld>
            <a:endParaRPr lang="en-US" altLang="zh-CN"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79CB0D-F3CF-4DDF-8861-7FFEEC8F87E5}" type="slidenum">
              <a:rPr lang="zh-CN" altLang="en-US"/>
              <a:pPr fontAlgn="base">
                <a:spcBef>
                  <a:spcPct val="0"/>
                </a:spcBef>
                <a:spcAft>
                  <a:spcPct val="0"/>
                </a:spcAft>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TextEdit="1"/>
          </p:cNvSpPr>
          <p:nvPr>
            <p:ph type="sldImg"/>
          </p:nvPr>
        </p:nvSpPr>
        <p:spPr bwMode="auto">
          <a:noFill/>
          <a:ln>
            <a:solidFill>
              <a:srgbClr val="000000"/>
            </a:solidFill>
            <a:miter lim="800000"/>
            <a:headEnd/>
            <a:tailEnd/>
          </a:ln>
        </p:spPr>
      </p:sp>
      <p:sp>
        <p:nvSpPr>
          <p:cNvPr id="276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7651"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4B590CC0-97A1-4BAD-A7AD-FEEA509870B0}" type="slidenum">
              <a:rPr lang="zh-CN" altLang="en-US" sz="1200">
                <a:latin typeface="Calibri" pitchFamily="34" charset="0"/>
              </a:rPr>
              <a:pPr algn="r"/>
              <a:t>6</a:t>
            </a:fld>
            <a:endParaRPr lang="en-US" altLang="zh-CN"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9699"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A7A07F87-3A2D-4AA8-8D99-B817616A0A50}" type="slidenum">
              <a:rPr lang="zh-CN" altLang="en-US" sz="1200">
                <a:latin typeface="Calibri" pitchFamily="34" charset="0"/>
              </a:rPr>
              <a:pPr algn="r"/>
              <a:t>7</a:t>
            </a:fld>
            <a:endParaRPr lang="en-US" altLang="zh-CN"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bwMode="auto">
          <a:noFill/>
          <a:ln>
            <a:solidFill>
              <a:srgbClr val="000000"/>
            </a:solidFill>
            <a:miter lim="800000"/>
            <a:headEnd/>
            <a:tailEnd/>
          </a:ln>
        </p:spPr>
      </p:sp>
      <p:sp>
        <p:nvSpPr>
          <p:cNvPr id="317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7"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6D303533-890F-4628-9C4F-6F903F84DC19}" type="slidenum">
              <a:rPr lang="zh-CN" altLang="en-US" sz="1200">
                <a:latin typeface="Calibri" pitchFamily="34" charset="0"/>
              </a:rPr>
              <a:pPr algn="r"/>
              <a:t>8</a:t>
            </a:fld>
            <a:endParaRPr lang="en-US" altLang="zh-CN"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TextEdit="1"/>
          </p:cNvSpPr>
          <p:nvPr>
            <p:ph type="sldImg"/>
          </p:nvPr>
        </p:nvSpPr>
        <p:spPr bwMode="auto">
          <a:noFill/>
          <a:ln>
            <a:solidFill>
              <a:srgbClr val="000000"/>
            </a:solidFill>
            <a:miter lim="800000"/>
            <a:headEnd/>
            <a:tailEnd/>
          </a:ln>
        </p:spPr>
      </p:sp>
      <p:sp>
        <p:nvSpPr>
          <p:cNvPr id="337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379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C7AC8892-3291-453A-B02F-94FD70D9AADC}" type="slidenum">
              <a:rPr lang="zh-CN" altLang="en-US" sz="1200">
                <a:latin typeface="Calibri" pitchFamily="34" charset="0"/>
              </a:rPr>
              <a:pPr algn="r"/>
              <a:t>9</a:t>
            </a:fld>
            <a:endParaRPr lang="en-US" altLang="zh-CN"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28DBF098-CC3B-410B-ABEE-90DAB7E90084}"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D20373A-5A7C-47DF-B888-6D110099C27A}"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F4D7B98E-A4A7-43EB-A2B1-E03616463F16}"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D31BC44-8F67-408B-B06D-0E62AF3B7ECA}"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lIns="95057" tIns="47529" rIns="95057" bIns="47529" rtlCol="0">
            <a:normAutofit/>
          </a:bodyPr>
          <a:lstStyle>
            <a:lvl1pPr marL="0" indent="0" algn="ctr">
              <a:buNone/>
              <a:defRPr sz="810">
                <a:solidFill>
                  <a:srgbClr val="7F7F7F"/>
                </a:solidFill>
                <a:latin typeface="Lato Regular"/>
                <a:cs typeface="Lato Regular"/>
              </a:defRPr>
            </a:lvl1pPr>
          </a:lstStyle>
          <a:p>
            <a:pPr lvl="0"/>
            <a:endParaRPr lang="en-US" noProof="0" dirty="0"/>
          </a:p>
        </p:txBody>
      </p:sp>
      <p:sp>
        <p:nvSpPr>
          <p:cNvPr id="8" name="Text Placeholder 7"/>
          <p:cNvSpPr>
            <a:spLocks noGrp="1"/>
          </p:cNvSpPr>
          <p:nvPr>
            <p:ph type="body" sz="quarter" idx="10"/>
          </p:nvPr>
        </p:nvSpPr>
        <p:spPr>
          <a:xfrm>
            <a:off x="2966029" y="2851588"/>
            <a:ext cx="3383973" cy="323892"/>
          </a:xfrm>
          <a:prstGeom prst="rect">
            <a:avLst/>
          </a:prstGeom>
        </p:spPr>
        <p:txBody>
          <a:bodyPr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zh-CN" altLang="en-US" dirty="0"/>
              <a:t>单击此处编辑母版文本样式</a:t>
            </a:r>
          </a:p>
        </p:txBody>
      </p:sp>
      <p:sp>
        <p:nvSpPr>
          <p:cNvPr id="9" name="Text Placeholder 7"/>
          <p:cNvSpPr>
            <a:spLocks noGrp="1"/>
          </p:cNvSpPr>
          <p:nvPr>
            <p:ph type="body" sz="quarter" idx="11"/>
          </p:nvPr>
        </p:nvSpPr>
        <p:spPr>
          <a:xfrm>
            <a:off x="2966029" y="3289513"/>
            <a:ext cx="3383973" cy="171368"/>
          </a:xfrm>
          <a:prstGeom prst="rect">
            <a:avLst/>
          </a:prstGeom>
        </p:spPr>
        <p:txBody>
          <a:bodyPr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zh-CN" altLang="en-US" dirty="0" err="1"/>
              <a:t>单击此处编辑母版文本样式</a:t>
            </a:r>
          </a:p>
        </p:txBody>
      </p:sp>
      <p:sp>
        <p:nvSpPr>
          <p:cNvPr id="10" name="Text Placeholder 2"/>
          <p:cNvSpPr>
            <a:spLocks noGrp="1"/>
          </p:cNvSpPr>
          <p:nvPr>
            <p:ph type="body" sz="quarter" idx="16"/>
          </p:nvPr>
        </p:nvSpPr>
        <p:spPr>
          <a:xfrm>
            <a:off x="2981375" y="3614001"/>
            <a:ext cx="3366029" cy="1152852"/>
          </a:xfrm>
          <a:prstGeom prst="rect">
            <a:avLst/>
          </a:prstGeom>
        </p:spPr>
        <p:txBody>
          <a:bodyPr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zh-CN" altLang="en-US" dirty="0" err="1"/>
              <a:t>单击此处编辑母版文本样式</a:t>
            </a:r>
          </a:p>
        </p:txBody>
      </p:sp>
    </p:spTree>
  </p:cSld>
  <p:clrMapOvr>
    <a:masterClrMapping/>
  </p:clrMapOvr>
  <p:transition spd="med" advTm="2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691FE4A-7A84-40D5-A49D-2031107DA1DD}"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CF04C7E-DC30-4103-B973-FB69BE14DE6A}"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256408EF-6F55-4515-BA36-22C0E31F5AC5}"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7542DC4-249C-4365-A2CE-97ED296D516E}"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3B8DEFC1-D12D-4DE8-BBB3-08CCB8381EFC}"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21A5A58-23E3-4C24-9A98-E2906C140D50}"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A5B9BA6-C5DA-447C-9D2A-FC7ACC53F7AE}" type="datetimeFigureOut">
              <a:rPr lang="zh-CN" altLang="en-US"/>
              <a:pPr>
                <a:defRPr/>
              </a:pPr>
              <a:t>2019/11/7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1F37D177-1D55-48F9-BAC1-1CCA8A643757}"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FEBC764D-ED56-4F8F-A6C9-A303960A2FFE}"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040EA9B-4D6C-4DCF-85B4-529177EFF5E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91E0E01-6D13-4805-AFD0-DCEB1A420236}" type="datetimeFigureOut">
              <a:rPr lang="zh-CN" altLang="en-US"/>
              <a:pPr>
                <a:defRPr/>
              </a:pPr>
              <a:t>2019/11/7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F84FA03-FF50-450D-8849-2E31A4CCD913}"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0"/>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F437A20-90C3-4DB1-9225-2B09698D4B8B}"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15C7863-C670-421E-ADDD-F4A2496756A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FB68D40-B7D0-40F4-BA2E-FAC5228F670A}"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E069935-B874-4123-B02B-C17958E0B1A6}"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28650" y="274638"/>
            <a:ext cx="78867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28650" y="1370013"/>
            <a:ext cx="7886700" cy="3263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28650" y="4768850"/>
            <a:ext cx="2057400" cy="273050"/>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ea typeface="+mn-ea"/>
              </a:defRPr>
            </a:lvl1pPr>
          </a:lstStyle>
          <a:p>
            <a:pPr>
              <a:defRPr/>
            </a:pPr>
            <a:fld id="{4E5F9626-F2A5-42E9-9B61-99DA52222DAE}" type="datetimeFigureOut">
              <a:rPr lang="zh-CN" altLang="en-US"/>
              <a:pPr>
                <a:defRPr/>
              </a:pPr>
              <a:t>2019/11/7</a:t>
            </a:fld>
            <a:endParaRPr lang="zh-CN" altLang="en-US"/>
          </a:p>
        </p:txBody>
      </p:sp>
      <p:sp>
        <p:nvSpPr>
          <p:cNvPr id="5" name="页脚占位符 4"/>
          <p:cNvSpPr>
            <a:spLocks noGrp="1"/>
          </p:cNvSpPr>
          <p:nvPr>
            <p:ph type="ftr" sz="quarter" idx="3"/>
          </p:nvPr>
        </p:nvSpPr>
        <p:spPr>
          <a:xfrm>
            <a:off x="3028950" y="4768850"/>
            <a:ext cx="3086100" cy="273050"/>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457950" y="4768850"/>
            <a:ext cx="2057400" cy="273050"/>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ea typeface="+mn-ea"/>
              </a:defRPr>
            </a:lvl1pPr>
          </a:lstStyle>
          <a:p>
            <a:pPr>
              <a:defRPr/>
            </a:pPr>
            <a:fld id="{C28DCBD2-D9CE-4BDC-8B4A-227F582378A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60"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2pPr>
      <a:lvl3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3pPr>
      <a:lvl4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4pPr>
      <a:lvl5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584" b="827"/>
          <a:stretch>
            <a:fillRect/>
          </a:stretch>
        </p:blipFill>
        <p:spPr bwMode="auto">
          <a:xfrm>
            <a:off x="58738" y="274638"/>
            <a:ext cx="3471862" cy="4872037"/>
          </a:xfrm>
          <a:prstGeom prst="rect">
            <a:avLst/>
          </a:prstGeom>
          <a:noFill/>
          <a:ln w="9525">
            <a:noFill/>
            <a:miter lim="800000"/>
            <a:headEnd/>
            <a:tailEnd/>
          </a:ln>
        </p:spPr>
      </p:pic>
      <p:sp>
        <p:nvSpPr>
          <p:cNvPr id="3" name="文本框 2"/>
          <p:cNvSpPr txBox="1"/>
          <p:nvPr/>
        </p:nvSpPr>
        <p:spPr>
          <a:xfrm>
            <a:off x="2681288" y="1311275"/>
            <a:ext cx="4703762" cy="769441"/>
          </a:xfrm>
          <a:prstGeom prst="rect">
            <a:avLst/>
          </a:prstGeom>
          <a:noFill/>
        </p:spPr>
        <p:txBody>
          <a:bodyPr>
            <a:spAutoFit/>
          </a:bodyPr>
          <a:lstStyle/>
          <a:p>
            <a:pPr>
              <a:defRPr/>
            </a:pPr>
            <a:r>
              <a:rPr lang="zh-CN" altLang="en-US" sz="4400" b="1" dirty="0" smtClean="0">
                <a:solidFill>
                  <a:srgbClr val="FF7F7F"/>
                </a:solidFill>
                <a:effectLst>
                  <a:outerShdw blurRad="38100" dist="38100" dir="2700000" algn="tl">
                    <a:srgbClr val="C0C0C0"/>
                  </a:outerShdw>
                </a:effectLst>
              </a:rPr>
              <a:t>项目四 构</a:t>
            </a:r>
            <a:r>
              <a:rPr lang="zh-CN" altLang="en-US" sz="4400" b="1" dirty="0">
                <a:solidFill>
                  <a:srgbClr val="FF7F7F"/>
                </a:solidFill>
                <a:effectLst>
                  <a:outerShdw blurRad="38100" dist="38100" dir="2700000" algn="tl">
                    <a:srgbClr val="C0C0C0"/>
                  </a:outerShdw>
                </a:effectLst>
              </a:rPr>
              <a:t>音障碍</a:t>
            </a:r>
            <a:endParaRPr lang="zh-CN" altLang="zh-CN" sz="4400" b="1" dirty="0">
              <a:solidFill>
                <a:srgbClr val="FF7F7F"/>
              </a:solidFill>
              <a:effectLst>
                <a:outerShdw blurRad="38100" dist="38100" dir="2700000" algn="tl">
                  <a:srgbClr val="C0C0C0"/>
                </a:outerShdw>
              </a:effectLst>
            </a:endParaRP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5002213" y="-512763"/>
            <a:ext cx="6035675" cy="2641601"/>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208838" y="3216275"/>
            <a:ext cx="981075" cy="890588"/>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80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30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3346450" y="1539875"/>
            <a:ext cx="1201738" cy="1200150"/>
            <a:chOff x="4279138" y="2281238"/>
            <a:chExt cx="1780310" cy="1778000"/>
          </a:xfrm>
        </p:grpSpPr>
        <p:sp>
          <p:nvSpPr>
            <p:cNvPr id="8" name="对角圆角矩形 7"/>
            <p:cNvSpPr/>
            <p:nvPr/>
          </p:nvSpPr>
          <p:spPr>
            <a:xfrm flipH="1">
              <a:off x="4279138" y="2281238"/>
              <a:ext cx="1780310" cy="1778000"/>
            </a:xfrm>
            <a:prstGeom prst="round2Diag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34845" name="文本框 1"/>
            <p:cNvSpPr txBox="1">
              <a:spLocks noChangeArrowheads="1"/>
            </p:cNvSpPr>
            <p:nvPr/>
          </p:nvSpPr>
          <p:spPr bwMode="auto">
            <a:xfrm>
              <a:off x="4801237" y="2662238"/>
              <a:ext cx="736113"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1</a:t>
              </a:r>
            </a:p>
          </p:txBody>
        </p:sp>
      </p:grpSp>
      <p:grpSp>
        <p:nvGrpSpPr>
          <p:cNvPr id="3" name="组合 2"/>
          <p:cNvGrpSpPr>
            <a:grpSpLocks/>
          </p:cNvGrpSpPr>
          <p:nvPr/>
        </p:nvGrpSpPr>
        <p:grpSpPr bwMode="auto">
          <a:xfrm>
            <a:off x="4597400" y="1539875"/>
            <a:ext cx="1200150" cy="1200150"/>
            <a:chOff x="6132513" y="2281238"/>
            <a:chExt cx="1778000" cy="1778000"/>
          </a:xfrm>
        </p:grpSpPr>
        <p:sp>
          <p:nvSpPr>
            <p:cNvPr id="4" name="对角圆角矩形 3"/>
            <p:cNvSpPr/>
            <p:nvPr/>
          </p:nvSpPr>
          <p:spPr>
            <a:xfrm>
              <a:off x="6132513" y="2281238"/>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34843" name="文本框 12"/>
            <p:cNvSpPr txBox="1">
              <a:spLocks noChangeArrowheads="1"/>
            </p:cNvSpPr>
            <p:nvPr/>
          </p:nvSpPr>
          <p:spPr bwMode="auto">
            <a:xfrm>
              <a:off x="6652273" y="2662238"/>
              <a:ext cx="736129"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3</a:t>
              </a:r>
            </a:p>
          </p:txBody>
        </p:sp>
      </p:grpSp>
      <p:grpSp>
        <p:nvGrpSpPr>
          <p:cNvPr id="30" name="组合 29"/>
          <p:cNvGrpSpPr>
            <a:grpSpLocks/>
          </p:cNvGrpSpPr>
          <p:nvPr/>
        </p:nvGrpSpPr>
        <p:grpSpPr bwMode="auto">
          <a:xfrm>
            <a:off x="3348038" y="2798763"/>
            <a:ext cx="1200150" cy="1200150"/>
            <a:chOff x="4281488" y="4144963"/>
            <a:chExt cx="1778000" cy="1778000"/>
          </a:xfrm>
        </p:grpSpPr>
        <p:sp>
          <p:nvSpPr>
            <p:cNvPr id="5" name="对角圆角矩形 4"/>
            <p:cNvSpPr/>
            <p:nvPr/>
          </p:nvSpPr>
          <p:spPr>
            <a:xfrm rot="10800000">
              <a:off x="4281488" y="4144963"/>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34841" name="文本框 13"/>
            <p:cNvSpPr txBox="1">
              <a:spLocks noChangeArrowheads="1"/>
            </p:cNvSpPr>
            <p:nvPr/>
          </p:nvSpPr>
          <p:spPr bwMode="auto">
            <a:xfrm>
              <a:off x="4801247" y="4525963"/>
              <a:ext cx="736130"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2</a:t>
              </a:r>
            </a:p>
          </p:txBody>
        </p:sp>
      </p:grpSp>
      <p:grpSp>
        <p:nvGrpSpPr>
          <p:cNvPr id="31" name="组合 30"/>
          <p:cNvGrpSpPr>
            <a:grpSpLocks/>
          </p:cNvGrpSpPr>
          <p:nvPr/>
        </p:nvGrpSpPr>
        <p:grpSpPr bwMode="auto">
          <a:xfrm>
            <a:off x="4586288" y="2798763"/>
            <a:ext cx="1201737" cy="1200150"/>
            <a:chOff x="6132552" y="4144963"/>
            <a:chExt cx="1780310" cy="1778000"/>
          </a:xfrm>
        </p:grpSpPr>
        <p:sp>
          <p:nvSpPr>
            <p:cNvPr id="6" name="对角圆角矩形 5"/>
            <p:cNvSpPr/>
            <p:nvPr/>
          </p:nvSpPr>
          <p:spPr>
            <a:xfrm rot="10800000" flipH="1">
              <a:off x="6132552" y="4144963"/>
              <a:ext cx="1780310" cy="1778000"/>
            </a:xfrm>
            <a:prstGeom prst="round2Diag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34839" name="文本框 14"/>
            <p:cNvSpPr txBox="1">
              <a:spLocks noChangeArrowheads="1"/>
            </p:cNvSpPr>
            <p:nvPr/>
          </p:nvSpPr>
          <p:spPr bwMode="auto">
            <a:xfrm>
              <a:off x="6652299" y="4525963"/>
              <a:ext cx="736113"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4</a:t>
              </a:r>
            </a:p>
          </p:txBody>
        </p:sp>
      </p:grpSp>
      <p:grpSp>
        <p:nvGrpSpPr>
          <p:cNvPr id="16" name="组合 15"/>
          <p:cNvGrpSpPr>
            <a:grpSpLocks/>
          </p:cNvGrpSpPr>
          <p:nvPr/>
        </p:nvGrpSpPr>
        <p:grpSpPr bwMode="auto">
          <a:xfrm>
            <a:off x="1077913" y="1011238"/>
            <a:ext cx="1890712" cy="1389062"/>
            <a:chOff x="8911074" y="1876425"/>
            <a:chExt cx="2801954" cy="2055969"/>
          </a:xfrm>
        </p:grpSpPr>
        <p:sp>
          <p:nvSpPr>
            <p:cNvPr id="34836" name="文本框 16"/>
            <p:cNvSpPr txBox="1">
              <a:spLocks noChangeArrowheads="1"/>
            </p:cNvSpPr>
            <p:nvPr/>
          </p:nvSpPr>
          <p:spPr bwMode="auto">
            <a:xfrm>
              <a:off x="8911074" y="1876425"/>
              <a:ext cx="272902" cy="498132"/>
            </a:xfrm>
            <a:prstGeom prst="rect">
              <a:avLst/>
            </a:prstGeom>
            <a:noFill/>
            <a:ln w="9525">
              <a:noFill/>
              <a:miter lim="800000"/>
              <a:headEnd/>
              <a:tailEnd/>
            </a:ln>
          </p:spPr>
          <p:txBody>
            <a:bodyPr wrap="none">
              <a:spAutoFit/>
            </a:bodyPr>
            <a:lstStyle/>
            <a:p>
              <a:endParaRPr lang="zh-CN" altLang="en-US" sz="1600" b="1">
                <a:solidFill>
                  <a:srgbClr val="FF7F7F"/>
                </a:solidFill>
                <a:latin typeface="微软雅黑" pitchFamily="34" charset="-122"/>
                <a:ea typeface="微软雅黑" pitchFamily="34" charset="-122"/>
              </a:endParaRPr>
            </a:p>
          </p:txBody>
        </p:sp>
        <p:sp>
          <p:nvSpPr>
            <p:cNvPr id="34837" name="矩形 17"/>
            <p:cNvSpPr>
              <a:spLocks noChangeArrowheads="1"/>
            </p:cNvSpPr>
            <p:nvPr/>
          </p:nvSpPr>
          <p:spPr bwMode="auto">
            <a:xfrm>
              <a:off x="8911074" y="2445047"/>
              <a:ext cx="2801954" cy="1487347"/>
            </a:xfrm>
            <a:prstGeom prst="rect">
              <a:avLst/>
            </a:prstGeom>
            <a:noFill/>
            <a:ln w="9525">
              <a:noFill/>
              <a:miter lim="800000"/>
              <a:headEnd/>
              <a:tailEnd/>
            </a:ln>
          </p:spPr>
          <p:txBody>
            <a:bodyPr>
              <a:spAutoFit/>
            </a:bodyPr>
            <a:lstStyle/>
            <a:p>
              <a:pPr algn="just"/>
              <a:r>
                <a:rPr lang="zh-CN" altLang="en-US" sz="1200" b="1"/>
                <a:t>训练时必须根据个体构音器官及构音评定结果，对患者进行有针对性、有目的性、详细而周密的构音障碍训练</a:t>
              </a:r>
            </a:p>
          </p:txBody>
        </p:sp>
      </p:grpSp>
      <p:grpSp>
        <p:nvGrpSpPr>
          <p:cNvPr id="19" name="组合 18"/>
          <p:cNvGrpSpPr>
            <a:grpSpLocks/>
          </p:cNvGrpSpPr>
          <p:nvPr/>
        </p:nvGrpSpPr>
        <p:grpSpPr bwMode="auto">
          <a:xfrm>
            <a:off x="6034088" y="1214438"/>
            <a:ext cx="1892300" cy="841375"/>
            <a:chOff x="8911074" y="1876425"/>
            <a:chExt cx="2801954" cy="1245330"/>
          </a:xfrm>
        </p:grpSpPr>
        <p:sp>
          <p:nvSpPr>
            <p:cNvPr id="34834" name="文本框 19"/>
            <p:cNvSpPr txBox="1">
              <a:spLocks noChangeArrowheads="1"/>
            </p:cNvSpPr>
            <p:nvPr/>
          </p:nvSpPr>
          <p:spPr bwMode="auto">
            <a:xfrm>
              <a:off x="8911074" y="1876425"/>
              <a:ext cx="272673" cy="498132"/>
            </a:xfrm>
            <a:prstGeom prst="rect">
              <a:avLst/>
            </a:prstGeom>
            <a:noFill/>
            <a:ln w="9525">
              <a:noFill/>
              <a:miter lim="800000"/>
              <a:headEnd/>
              <a:tailEnd/>
            </a:ln>
          </p:spPr>
          <p:txBody>
            <a:bodyPr wrap="none">
              <a:spAutoFit/>
            </a:bodyPr>
            <a:lstStyle/>
            <a:p>
              <a:endParaRPr lang="zh-CN" altLang="en-US" sz="1600" b="1">
                <a:solidFill>
                  <a:srgbClr val="FF7F7F"/>
                </a:solidFill>
                <a:latin typeface="微软雅黑" pitchFamily="34" charset="-122"/>
                <a:ea typeface="微软雅黑" pitchFamily="34" charset="-122"/>
              </a:endParaRPr>
            </a:p>
          </p:txBody>
        </p:sp>
        <p:sp>
          <p:nvSpPr>
            <p:cNvPr id="34835" name="矩形 20"/>
            <p:cNvSpPr>
              <a:spLocks noChangeArrowheads="1"/>
            </p:cNvSpPr>
            <p:nvPr/>
          </p:nvSpPr>
          <p:spPr bwMode="auto">
            <a:xfrm>
              <a:off x="8911074" y="2445047"/>
              <a:ext cx="2801954" cy="676708"/>
            </a:xfrm>
            <a:prstGeom prst="rect">
              <a:avLst/>
            </a:prstGeom>
            <a:noFill/>
            <a:ln w="9525">
              <a:noFill/>
              <a:miter lim="800000"/>
              <a:headEnd/>
              <a:tailEnd/>
            </a:ln>
          </p:spPr>
          <p:txBody>
            <a:bodyPr>
              <a:spAutoFit/>
            </a:bodyPr>
            <a:lstStyle/>
            <a:p>
              <a:pPr algn="just"/>
              <a:r>
                <a:rPr lang="zh-CN" altLang="en-US" sz="1200" b="1"/>
                <a:t>治疗师与患者之间要建立一种互相信任关系 </a:t>
              </a:r>
            </a:p>
          </p:txBody>
        </p:sp>
      </p:grpSp>
      <p:grpSp>
        <p:nvGrpSpPr>
          <p:cNvPr id="22" name="组合 21"/>
          <p:cNvGrpSpPr>
            <a:grpSpLocks/>
          </p:cNvGrpSpPr>
          <p:nvPr/>
        </p:nvGrpSpPr>
        <p:grpSpPr bwMode="auto">
          <a:xfrm>
            <a:off x="1006475" y="3178175"/>
            <a:ext cx="1890713" cy="841375"/>
            <a:chOff x="8911074" y="1876425"/>
            <a:chExt cx="2801954" cy="1245330"/>
          </a:xfrm>
        </p:grpSpPr>
        <p:sp>
          <p:nvSpPr>
            <p:cNvPr id="34832" name="文本框 22"/>
            <p:cNvSpPr txBox="1">
              <a:spLocks noChangeArrowheads="1"/>
            </p:cNvSpPr>
            <p:nvPr/>
          </p:nvSpPr>
          <p:spPr bwMode="auto">
            <a:xfrm>
              <a:off x="8911074" y="1876425"/>
              <a:ext cx="272902" cy="498132"/>
            </a:xfrm>
            <a:prstGeom prst="rect">
              <a:avLst/>
            </a:prstGeom>
            <a:noFill/>
            <a:ln w="9525">
              <a:noFill/>
              <a:miter lim="800000"/>
              <a:headEnd/>
              <a:tailEnd/>
            </a:ln>
          </p:spPr>
          <p:txBody>
            <a:bodyPr wrap="none">
              <a:spAutoFit/>
            </a:bodyPr>
            <a:lstStyle/>
            <a:p>
              <a:endParaRPr lang="zh-CN" altLang="en-US" sz="1600" b="1">
                <a:solidFill>
                  <a:srgbClr val="FF7F7F"/>
                </a:solidFill>
                <a:latin typeface="微软雅黑" pitchFamily="34" charset="-122"/>
                <a:ea typeface="微软雅黑" pitchFamily="34" charset="-122"/>
              </a:endParaRPr>
            </a:p>
          </p:txBody>
        </p:sp>
        <p:sp>
          <p:nvSpPr>
            <p:cNvPr id="34833" name="矩形 23"/>
            <p:cNvSpPr>
              <a:spLocks noChangeArrowheads="1"/>
            </p:cNvSpPr>
            <p:nvPr/>
          </p:nvSpPr>
          <p:spPr bwMode="auto">
            <a:xfrm>
              <a:off x="8911074" y="2445047"/>
              <a:ext cx="2801954" cy="676708"/>
            </a:xfrm>
            <a:prstGeom prst="rect">
              <a:avLst/>
            </a:prstGeom>
            <a:noFill/>
            <a:ln w="9525">
              <a:noFill/>
              <a:miter lim="800000"/>
              <a:headEnd/>
              <a:tailEnd/>
            </a:ln>
          </p:spPr>
          <p:txBody>
            <a:bodyPr>
              <a:spAutoFit/>
            </a:bodyPr>
            <a:lstStyle/>
            <a:p>
              <a:pPr algn="just"/>
              <a:r>
                <a:rPr lang="zh-CN" altLang="en-US" sz="1200" b="1"/>
                <a:t>训练要遵循循序渐进、由易到难的原则 </a:t>
              </a:r>
            </a:p>
          </p:txBody>
        </p:sp>
      </p:grpSp>
      <p:grpSp>
        <p:nvGrpSpPr>
          <p:cNvPr id="25" name="组合 24"/>
          <p:cNvGrpSpPr>
            <a:grpSpLocks/>
          </p:cNvGrpSpPr>
          <p:nvPr/>
        </p:nvGrpSpPr>
        <p:grpSpPr bwMode="auto">
          <a:xfrm>
            <a:off x="6096000" y="2771775"/>
            <a:ext cx="1892300" cy="841375"/>
            <a:chOff x="8911074" y="1876425"/>
            <a:chExt cx="2801954" cy="1245330"/>
          </a:xfrm>
        </p:grpSpPr>
        <p:sp>
          <p:nvSpPr>
            <p:cNvPr id="34830" name="文本框 25"/>
            <p:cNvSpPr txBox="1">
              <a:spLocks noChangeArrowheads="1"/>
            </p:cNvSpPr>
            <p:nvPr/>
          </p:nvSpPr>
          <p:spPr bwMode="auto">
            <a:xfrm>
              <a:off x="8911074" y="1876425"/>
              <a:ext cx="272673" cy="498132"/>
            </a:xfrm>
            <a:prstGeom prst="rect">
              <a:avLst/>
            </a:prstGeom>
            <a:noFill/>
            <a:ln w="9525">
              <a:noFill/>
              <a:miter lim="800000"/>
              <a:headEnd/>
              <a:tailEnd/>
            </a:ln>
          </p:spPr>
          <p:txBody>
            <a:bodyPr wrap="none">
              <a:spAutoFit/>
            </a:bodyPr>
            <a:lstStyle/>
            <a:p>
              <a:endParaRPr lang="zh-CN" altLang="en-US" sz="1600" b="1">
                <a:solidFill>
                  <a:srgbClr val="FF7F7F"/>
                </a:solidFill>
                <a:latin typeface="微软雅黑" pitchFamily="34" charset="-122"/>
                <a:ea typeface="微软雅黑" pitchFamily="34" charset="-122"/>
              </a:endParaRPr>
            </a:p>
          </p:txBody>
        </p:sp>
        <p:sp>
          <p:nvSpPr>
            <p:cNvPr id="34831" name="矩形 26"/>
            <p:cNvSpPr>
              <a:spLocks noChangeArrowheads="1"/>
            </p:cNvSpPr>
            <p:nvPr/>
          </p:nvSpPr>
          <p:spPr bwMode="auto">
            <a:xfrm>
              <a:off x="8911074" y="2445047"/>
              <a:ext cx="2801954" cy="676708"/>
            </a:xfrm>
            <a:prstGeom prst="rect">
              <a:avLst/>
            </a:prstGeom>
            <a:noFill/>
            <a:ln w="9525">
              <a:noFill/>
              <a:miter lim="800000"/>
              <a:headEnd/>
              <a:tailEnd/>
            </a:ln>
          </p:spPr>
          <p:txBody>
            <a:bodyPr>
              <a:spAutoFit/>
            </a:bodyPr>
            <a:lstStyle/>
            <a:p>
              <a:pPr algn="just"/>
              <a:r>
                <a:rPr lang="zh-CN" altLang="en-US" sz="1200" b="1"/>
                <a:t>注意使用强化等行为激励方法。 </a:t>
              </a:r>
            </a:p>
          </p:txBody>
        </p:sp>
      </p:grpSp>
      <p:grpSp>
        <p:nvGrpSpPr>
          <p:cNvPr id="7" name="组合 6"/>
          <p:cNvGrpSpPr>
            <a:grpSpLocks/>
          </p:cNvGrpSpPr>
          <p:nvPr/>
        </p:nvGrpSpPr>
        <p:grpSpPr bwMode="auto">
          <a:xfrm>
            <a:off x="122238" y="77788"/>
            <a:ext cx="8342312" cy="641350"/>
            <a:chOff x="162802" y="93745"/>
            <a:chExt cx="11122990" cy="946966"/>
          </a:xfrm>
        </p:grpSpPr>
        <p:sp>
          <p:nvSpPr>
            <p:cNvPr id="34826" name="文本框 31"/>
            <p:cNvSpPr txBox="1">
              <a:spLocks noChangeArrowheads="1"/>
            </p:cNvSpPr>
            <p:nvPr/>
          </p:nvSpPr>
          <p:spPr bwMode="auto">
            <a:xfrm>
              <a:off x="924796" y="93745"/>
              <a:ext cx="10360996" cy="946966"/>
            </a:xfrm>
            <a:prstGeom prst="rect">
              <a:avLst/>
            </a:prstGeom>
            <a:noFill/>
            <a:ln w="9525">
              <a:noFill/>
              <a:miter lim="800000"/>
              <a:headEnd/>
              <a:tailEnd/>
            </a:ln>
          </p:spPr>
          <p:txBody>
            <a:bodyPr>
              <a:spAutoFit/>
            </a:bodyPr>
            <a:lstStyle/>
            <a:p>
              <a:r>
                <a:rPr lang="zh-CN" altLang="en-US"/>
                <a:t>构音障碍的康复评定</a:t>
              </a:r>
            </a:p>
            <a:p>
              <a:r>
                <a:rPr lang="zh-CN" altLang="en-US"/>
                <a:t>（一）构音障碍的治疗原则</a:t>
              </a:r>
            </a:p>
          </p:txBody>
        </p:sp>
        <p:grpSp>
          <p:nvGrpSpPr>
            <p:cNvPr id="34827" name="组合 32"/>
            <p:cNvGrpSpPr>
              <a:grpSpLocks/>
            </p:cNvGrpSpPr>
            <p:nvPr/>
          </p:nvGrpSpPr>
          <p:grpSpPr bwMode="auto">
            <a:xfrm>
              <a:off x="162802" y="166462"/>
              <a:ext cx="729287" cy="445249"/>
              <a:chOff x="7304087" y="2360613"/>
              <a:chExt cx="1001487" cy="611434"/>
            </a:xfrm>
          </p:grpSpPr>
          <p:sp>
            <p:nvSpPr>
              <p:cNvPr id="34" name="对角圆角矩形 33"/>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4829" name="图片 34"/>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99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 calcmode="lin" valueType="num">
                                      <p:cBhvr>
                                        <p:cTn id="15" dur="500" fill="hold"/>
                                        <p:tgtEl>
                                          <p:spTgt spid="28"/>
                                        </p:tgtEl>
                                        <p:attrNameLst>
                                          <p:attrName>style.rotation</p:attrName>
                                        </p:attrNameLst>
                                      </p:cBhvr>
                                      <p:tavLst>
                                        <p:tav tm="0">
                                          <p:val>
                                            <p:fltVal val="360"/>
                                          </p:val>
                                        </p:tav>
                                        <p:tav tm="100000">
                                          <p:val>
                                            <p:fltVal val="0"/>
                                          </p:val>
                                        </p:tav>
                                      </p:tavLst>
                                    </p:anim>
                                    <p:animEffect transition="in" filter="fade">
                                      <p:cBhvr>
                                        <p:cTn id="16" dur="500"/>
                                        <p:tgtEl>
                                          <p:spTgt spid="28"/>
                                        </p:tgtEl>
                                      </p:cBhvr>
                                    </p:animEffect>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transition="in" filter="fade">
                                      <p:cBhvr>
                                        <p:cTn id="23" dur="500"/>
                                        <p:tgtEl>
                                          <p:spTgt spid="3"/>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style.rotation</p:attrName>
                                        </p:attrNameLst>
                                      </p:cBhvr>
                                      <p:tavLst>
                                        <p:tav tm="0">
                                          <p:val>
                                            <p:fltVal val="360"/>
                                          </p:val>
                                        </p:tav>
                                        <p:tav tm="100000">
                                          <p:val>
                                            <p:fltVal val="0"/>
                                          </p:val>
                                        </p:tav>
                                      </p:tavLst>
                                    </p:anim>
                                    <p:animEffect transition="in" filter="fade">
                                      <p:cBhvr>
                                        <p:cTn id="30" dur="500"/>
                                        <p:tgtEl>
                                          <p:spTgt spid="31"/>
                                        </p:tgtEl>
                                      </p:cBhvr>
                                    </p:animEffect>
                                  </p:childTnLst>
                                </p:cTn>
                              </p:par>
                            </p:childTnLst>
                          </p:cTn>
                        </p:par>
                        <p:par>
                          <p:cTn id="31" fill="hold">
                            <p:stCondLst>
                              <p:cond delay="2000"/>
                            </p:stCondLst>
                            <p:childTnLst>
                              <p:par>
                                <p:cTn id="32" presetID="49" presetClass="entr" presetSubtype="0" decel="100000"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750"/>
                                        <p:tgtEl>
                                          <p:spTgt spid="19"/>
                                        </p:tgtEl>
                                      </p:cBhvr>
                                    </p:animEffect>
                                    <p:anim calcmode="lin" valueType="num">
                                      <p:cBhvr>
                                        <p:cTn id="42" dur="750" fill="hold"/>
                                        <p:tgtEl>
                                          <p:spTgt spid="19"/>
                                        </p:tgtEl>
                                        <p:attrNameLst>
                                          <p:attrName>ppt_x</p:attrName>
                                        </p:attrNameLst>
                                      </p:cBhvr>
                                      <p:tavLst>
                                        <p:tav tm="0">
                                          <p:val>
                                            <p:strVal val="#ppt_x"/>
                                          </p:val>
                                        </p:tav>
                                        <p:tav tm="100000">
                                          <p:val>
                                            <p:strVal val="#ppt_x"/>
                                          </p:val>
                                        </p:tav>
                                      </p:tavLst>
                                    </p:anim>
                                    <p:anim calcmode="lin" valueType="num">
                                      <p:cBhvr>
                                        <p:cTn id="43" dur="75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750"/>
                                        <p:tgtEl>
                                          <p:spTgt spid="25"/>
                                        </p:tgtEl>
                                      </p:cBhvr>
                                    </p:animEffect>
                                    <p:anim calcmode="lin" valueType="num">
                                      <p:cBhvr>
                                        <p:cTn id="48" dur="750" fill="hold"/>
                                        <p:tgtEl>
                                          <p:spTgt spid="25"/>
                                        </p:tgtEl>
                                        <p:attrNameLst>
                                          <p:attrName>ppt_x</p:attrName>
                                        </p:attrNameLst>
                                      </p:cBhvr>
                                      <p:tavLst>
                                        <p:tav tm="0">
                                          <p:val>
                                            <p:strVal val="#ppt_x"/>
                                          </p:val>
                                        </p:tav>
                                        <p:tav tm="100000">
                                          <p:val>
                                            <p:strVal val="#ppt_x"/>
                                          </p:val>
                                        </p:tav>
                                      </p:tavLst>
                                    </p:anim>
                                    <p:anim calcmode="lin" valueType="num">
                                      <p:cBhvr>
                                        <p:cTn id="49" dur="75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47"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50"/>
                                        <p:tgtEl>
                                          <p:spTgt spid="22"/>
                                        </p:tgtEl>
                                      </p:cBhvr>
                                    </p:animEffect>
                                    <p:anim calcmode="lin" valueType="num">
                                      <p:cBhvr>
                                        <p:cTn id="54" dur="750" fill="hold"/>
                                        <p:tgtEl>
                                          <p:spTgt spid="22"/>
                                        </p:tgtEl>
                                        <p:attrNameLst>
                                          <p:attrName>ppt_x</p:attrName>
                                        </p:attrNameLst>
                                      </p:cBhvr>
                                      <p:tavLst>
                                        <p:tav tm="0">
                                          <p:val>
                                            <p:strVal val="#ppt_x"/>
                                          </p:val>
                                        </p:tav>
                                        <p:tav tm="100000">
                                          <p:val>
                                            <p:strVal val="#ppt_x"/>
                                          </p:val>
                                        </p:tav>
                                      </p:tavLst>
                                    </p:anim>
                                    <p:anim calcmode="lin" valueType="num">
                                      <p:cBhvr>
                                        <p:cTn id="55" dur="75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750"/>
                                        <p:tgtEl>
                                          <p:spTgt spid="16"/>
                                        </p:tgtEl>
                                      </p:cBhvr>
                                    </p:animEffect>
                                    <p:anim calcmode="lin" valueType="num">
                                      <p:cBhvr>
                                        <p:cTn id="60" dur="750" fill="hold"/>
                                        <p:tgtEl>
                                          <p:spTgt spid="16"/>
                                        </p:tgtEl>
                                        <p:attrNameLst>
                                          <p:attrName>ppt_x</p:attrName>
                                        </p:attrNameLst>
                                      </p:cBhvr>
                                      <p:tavLst>
                                        <p:tav tm="0">
                                          <p:val>
                                            <p:strVal val="#ppt_x"/>
                                          </p:val>
                                        </p:tav>
                                        <p:tav tm="100000">
                                          <p:val>
                                            <p:strVal val="#ppt_x"/>
                                          </p:val>
                                        </p:tav>
                                      </p:tavLst>
                                    </p:anim>
                                    <p:anim calcmode="lin" valueType="num">
                                      <p:cBhvr>
                                        <p:cTn id="61"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15963" y="1176338"/>
            <a:ext cx="7061200" cy="2014537"/>
          </a:xfrm>
          <a:prstGeom prst="rect">
            <a:avLst/>
          </a:prstGeom>
          <a:noFill/>
          <a:ln w="9525">
            <a:noFill/>
            <a:miter lim="800000"/>
            <a:headEnd/>
            <a:tailEnd/>
          </a:ln>
        </p:spPr>
        <p:txBody>
          <a:bodyPr>
            <a:spAutoFit/>
          </a:bodyPr>
          <a:lstStyle/>
          <a:p>
            <a:pPr indent="355600"/>
            <a:r>
              <a:rPr lang="zh-CN" altLang="en-US"/>
              <a:t>（二）构音障碍的治疗方法</a:t>
            </a:r>
          </a:p>
          <a:p>
            <a:pPr indent="355600"/>
            <a:r>
              <a:rPr lang="zh-CN" altLang="en-US"/>
              <a:t>     </a:t>
            </a:r>
          </a:p>
          <a:p>
            <a:pPr indent="355600"/>
            <a:r>
              <a:rPr lang="zh-CN" altLang="en-US"/>
              <a:t>      构音障碍治疗的目的是改善患者构音器官的运动功能，促使患者能说话。治疗一般按呼吸、喉、腭和腭咽区、舌体、舌尖、唇、下颌运动的顺序进行。治疗时要求室内安静，温度适宜，无外界干扰。治疗时的言语要缓慢，语调平稳，声调要低，保持平静、松弛的气氛。治疗多采用一对一治疗。一般情况下一次治疗</a:t>
            </a:r>
            <a:r>
              <a:rPr lang="en-US" altLang="zh-CN"/>
              <a:t>30</a:t>
            </a:r>
            <a:r>
              <a:rPr lang="zh-CN" altLang="en-US"/>
              <a:t>分钟为宜 。</a:t>
            </a:r>
          </a:p>
        </p:txBody>
      </p:sp>
      <p:grpSp>
        <p:nvGrpSpPr>
          <p:cNvPr id="13" name="组合 12"/>
          <p:cNvGrpSpPr>
            <a:grpSpLocks/>
          </p:cNvGrpSpPr>
          <p:nvPr/>
        </p:nvGrpSpPr>
        <p:grpSpPr bwMode="auto">
          <a:xfrm>
            <a:off x="122238" y="77788"/>
            <a:ext cx="8342312" cy="366712"/>
            <a:chOff x="162802" y="93745"/>
            <a:chExt cx="11122990" cy="541458"/>
          </a:xfrm>
        </p:grpSpPr>
        <p:sp>
          <p:nvSpPr>
            <p:cNvPr id="36867"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36868"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6870"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500"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a:grpSpLocks/>
          </p:cNvGrpSpPr>
          <p:nvPr/>
        </p:nvGrpSpPr>
        <p:grpSpPr bwMode="auto">
          <a:xfrm>
            <a:off x="122238" y="77788"/>
            <a:ext cx="8342312" cy="366712"/>
            <a:chOff x="162802" y="93745"/>
            <a:chExt cx="11122990" cy="541458"/>
          </a:xfrm>
        </p:grpSpPr>
        <p:sp>
          <p:nvSpPr>
            <p:cNvPr id="38970" name="文本框 8"/>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a:t>（二）构音障碍的治疗方法</a:t>
              </a:r>
            </a:p>
          </p:txBody>
        </p:sp>
        <p:grpSp>
          <p:nvGrpSpPr>
            <p:cNvPr id="38971" name="组合 9"/>
            <p:cNvGrpSpPr>
              <a:grpSpLocks/>
            </p:cNvGrpSpPr>
            <p:nvPr/>
          </p:nvGrpSpPr>
          <p:grpSpPr bwMode="auto">
            <a:xfrm>
              <a:off x="162802" y="166462"/>
              <a:ext cx="729287" cy="445249"/>
              <a:chOff x="7304087" y="2360613"/>
              <a:chExt cx="1001487" cy="611434"/>
            </a:xfrm>
          </p:grpSpPr>
          <p:sp>
            <p:nvSpPr>
              <p:cNvPr id="11" name="对角圆角矩形 10"/>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8973" name="图片 11"/>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grpSp>
        <p:nvGrpSpPr>
          <p:cNvPr id="2" name="Group 10"/>
          <p:cNvGrpSpPr>
            <a:grpSpLocks/>
          </p:cNvGrpSpPr>
          <p:nvPr/>
        </p:nvGrpSpPr>
        <p:grpSpPr bwMode="auto">
          <a:xfrm>
            <a:off x="3305175" y="2874963"/>
            <a:ext cx="2536825" cy="1223962"/>
            <a:chOff x="4407518" y="3832706"/>
            <a:chExt cx="3382692" cy="1631408"/>
          </a:xfrm>
        </p:grpSpPr>
        <p:sp>
          <p:nvSpPr>
            <p:cNvPr id="3" name="Oval 11"/>
            <p:cNvSpPr/>
            <p:nvPr/>
          </p:nvSpPr>
          <p:spPr>
            <a:xfrm>
              <a:off x="5698783" y="4450568"/>
              <a:ext cx="774759" cy="391453"/>
            </a:xfrm>
            <a:prstGeom prst="ellipse">
              <a:avLst/>
            </a:prstGeom>
            <a:solidFill>
              <a:schemeClr val="bg1">
                <a:lumMod val="75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grpSp>
          <p:nvGrpSpPr>
            <p:cNvPr id="38962" name="Group 12"/>
            <p:cNvGrpSpPr>
              <a:grpSpLocks/>
            </p:cNvGrpSpPr>
            <p:nvPr/>
          </p:nvGrpSpPr>
          <p:grpSpPr bwMode="auto">
            <a:xfrm>
              <a:off x="4407518" y="3832706"/>
              <a:ext cx="3382692" cy="1631408"/>
              <a:chOff x="4407518" y="3832706"/>
              <a:chExt cx="3382692" cy="1631408"/>
            </a:xfrm>
          </p:grpSpPr>
          <p:sp>
            <p:nvSpPr>
              <p:cNvPr id="14" name="Oval 13"/>
              <p:cNvSpPr/>
              <p:nvPr/>
            </p:nvSpPr>
            <p:spPr>
              <a:xfrm>
                <a:off x="4468907" y="3832706"/>
                <a:ext cx="3247215" cy="1631408"/>
              </a:xfrm>
              <a:prstGeom prst="ellipse">
                <a:avLst/>
              </a:prstGeom>
              <a:noFill/>
              <a:ln w="12700">
                <a:solidFill>
                  <a:srgbClr val="FF7F7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5" name="Oval 14"/>
              <p:cNvSpPr/>
              <p:nvPr/>
            </p:nvSpPr>
            <p:spPr>
              <a:xfrm>
                <a:off x="4407518" y="4611381"/>
                <a:ext cx="135477" cy="7829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6" name="Oval 15"/>
              <p:cNvSpPr/>
              <p:nvPr/>
            </p:nvSpPr>
            <p:spPr>
              <a:xfrm>
                <a:off x="7654733" y="4611381"/>
                <a:ext cx="135477" cy="7829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4" name="Oval 16"/>
              <p:cNvSpPr/>
              <p:nvPr/>
            </p:nvSpPr>
            <p:spPr>
              <a:xfrm>
                <a:off x="6835521" y="3904649"/>
                <a:ext cx="137593" cy="76175"/>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5" name="Oval 17"/>
              <p:cNvSpPr/>
              <p:nvPr/>
            </p:nvSpPr>
            <p:spPr>
              <a:xfrm>
                <a:off x="5226731" y="3904649"/>
                <a:ext cx="135477" cy="76175"/>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6" name="Oval 18"/>
              <p:cNvSpPr/>
              <p:nvPr/>
            </p:nvSpPr>
            <p:spPr>
              <a:xfrm>
                <a:off x="6835521" y="5320228"/>
                <a:ext cx="137593" cy="78291"/>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7" name="Oval 19"/>
              <p:cNvSpPr/>
              <p:nvPr/>
            </p:nvSpPr>
            <p:spPr>
              <a:xfrm>
                <a:off x="5226731" y="5320228"/>
                <a:ext cx="135477" cy="78291"/>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24579" name="Group 36"/>
          <p:cNvGrpSpPr>
            <a:grpSpLocks/>
          </p:cNvGrpSpPr>
          <p:nvPr/>
        </p:nvGrpSpPr>
        <p:grpSpPr bwMode="auto">
          <a:xfrm>
            <a:off x="6203950" y="944563"/>
            <a:ext cx="2465388" cy="490537"/>
            <a:chOff x="8858766" y="1813486"/>
            <a:chExt cx="2300186" cy="667864"/>
          </a:xfrm>
        </p:grpSpPr>
        <p:sp>
          <p:nvSpPr>
            <p:cNvPr id="38959" name="TextBox 37"/>
            <p:cNvSpPr txBox="1">
              <a:spLocks noChangeArrowheads="1"/>
            </p:cNvSpPr>
            <p:nvPr/>
          </p:nvSpPr>
          <p:spPr bwMode="auto">
            <a:xfrm>
              <a:off x="8858766" y="2107433"/>
              <a:ext cx="2300186" cy="373917"/>
            </a:xfrm>
            <a:prstGeom prst="rect">
              <a:avLst/>
            </a:prstGeom>
            <a:noFill/>
            <a:ln w="9525">
              <a:noFill/>
              <a:miter lim="800000"/>
              <a:headEnd/>
              <a:tailEnd/>
            </a:ln>
          </p:spPr>
          <p:txBody>
            <a:bodyPr lIns="0" tIns="0" rIns="0" bIns="0">
              <a:spAutoFit/>
            </a:bodyPr>
            <a:lstStyle/>
            <a:p>
              <a:pPr defTabSz="1087438"/>
              <a:r>
                <a:rPr lang="en-US" altLang="zh-CN"/>
                <a:t>5.</a:t>
              </a:r>
              <a:r>
                <a:rPr lang="zh-CN" altLang="en-US"/>
                <a:t>正音训练及补偿 </a:t>
              </a:r>
            </a:p>
          </p:txBody>
        </p:sp>
        <p:sp>
          <p:nvSpPr>
            <p:cNvPr id="38960" name="TextBox 38"/>
            <p:cNvSpPr txBox="1">
              <a:spLocks noChangeArrowheads="1"/>
            </p:cNvSpPr>
            <p:nvPr/>
          </p:nvSpPr>
          <p:spPr bwMode="auto">
            <a:xfrm>
              <a:off x="8858766" y="1813486"/>
              <a:ext cx="2113564" cy="248558"/>
            </a:xfrm>
            <a:prstGeom prst="rect">
              <a:avLst/>
            </a:prstGeom>
            <a:noFill/>
            <a:ln w="9525">
              <a:noFill/>
              <a:miter lim="800000"/>
              <a:headEnd/>
              <a:tailEnd/>
            </a:ln>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44" name="Group 39"/>
          <p:cNvGrpSpPr>
            <a:grpSpLocks/>
          </p:cNvGrpSpPr>
          <p:nvPr/>
        </p:nvGrpSpPr>
        <p:grpSpPr bwMode="auto">
          <a:xfrm>
            <a:off x="6343650" y="2511425"/>
            <a:ext cx="1724025" cy="495300"/>
            <a:chOff x="8858766" y="1813486"/>
            <a:chExt cx="2300186" cy="659522"/>
          </a:xfrm>
        </p:grpSpPr>
        <p:sp>
          <p:nvSpPr>
            <p:cNvPr id="38957" name="TextBox 40"/>
            <p:cNvSpPr txBox="1">
              <a:spLocks noChangeArrowheads="1"/>
            </p:cNvSpPr>
            <p:nvPr/>
          </p:nvSpPr>
          <p:spPr bwMode="auto">
            <a:xfrm>
              <a:off x="8858766" y="2107312"/>
              <a:ext cx="2300186" cy="365696"/>
            </a:xfrm>
            <a:prstGeom prst="rect">
              <a:avLst/>
            </a:prstGeom>
            <a:noFill/>
            <a:ln w="9525">
              <a:noFill/>
              <a:miter lim="800000"/>
              <a:headEnd/>
              <a:tailEnd/>
            </a:ln>
          </p:spPr>
          <p:txBody>
            <a:bodyPr lIns="0" tIns="0" rIns="0" bIns="0">
              <a:spAutoFit/>
            </a:bodyPr>
            <a:lstStyle/>
            <a:p>
              <a:pPr defTabSz="1087438"/>
              <a:r>
                <a:rPr lang="en-US" altLang="zh-CN"/>
                <a:t>7.</a:t>
              </a:r>
              <a:r>
                <a:rPr lang="zh-CN" altLang="en-US"/>
                <a:t>口腔知觉训练</a:t>
              </a:r>
            </a:p>
          </p:txBody>
        </p:sp>
        <p:sp>
          <p:nvSpPr>
            <p:cNvPr id="38958" name="TextBox 41"/>
            <p:cNvSpPr txBox="1">
              <a:spLocks noChangeArrowheads="1"/>
            </p:cNvSpPr>
            <p:nvPr/>
          </p:nvSpPr>
          <p:spPr bwMode="auto">
            <a:xfrm>
              <a:off x="8858766" y="1813486"/>
              <a:ext cx="2113799" cy="245207"/>
            </a:xfrm>
            <a:prstGeom prst="rect">
              <a:avLst/>
            </a:prstGeom>
            <a:noFill/>
            <a:ln w="9525">
              <a:noFill/>
              <a:miter lim="800000"/>
              <a:headEnd/>
              <a:tailEnd/>
            </a:ln>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47" name="Group 42"/>
          <p:cNvGrpSpPr>
            <a:grpSpLocks/>
          </p:cNvGrpSpPr>
          <p:nvPr/>
        </p:nvGrpSpPr>
        <p:grpSpPr bwMode="auto">
          <a:xfrm>
            <a:off x="6281738" y="1795463"/>
            <a:ext cx="1673225" cy="495300"/>
            <a:chOff x="8858766" y="1813486"/>
            <a:chExt cx="2231795" cy="660392"/>
          </a:xfrm>
        </p:grpSpPr>
        <p:sp>
          <p:nvSpPr>
            <p:cNvPr id="38955" name="TextBox 43"/>
            <p:cNvSpPr txBox="1">
              <a:spLocks noChangeArrowheads="1"/>
            </p:cNvSpPr>
            <p:nvPr/>
          </p:nvSpPr>
          <p:spPr bwMode="auto">
            <a:xfrm>
              <a:off x="8858766" y="2107698"/>
              <a:ext cx="2231795" cy="366180"/>
            </a:xfrm>
            <a:prstGeom prst="rect">
              <a:avLst/>
            </a:prstGeom>
            <a:noFill/>
            <a:ln w="9525">
              <a:noFill/>
              <a:miter lim="800000"/>
              <a:headEnd/>
              <a:tailEnd/>
            </a:ln>
          </p:spPr>
          <p:txBody>
            <a:bodyPr lIns="0" tIns="0" rIns="0" bIns="0">
              <a:spAutoFit/>
            </a:bodyPr>
            <a:lstStyle/>
            <a:p>
              <a:pPr defTabSz="1087438"/>
              <a:r>
                <a:rPr lang="en-US" altLang="zh-CN"/>
                <a:t>6.</a:t>
              </a:r>
              <a:r>
                <a:rPr lang="zh-CN" altLang="en-US"/>
                <a:t>言语节奏训练</a:t>
              </a:r>
            </a:p>
          </p:txBody>
        </p:sp>
        <p:sp>
          <p:nvSpPr>
            <p:cNvPr id="38956" name="TextBox 44"/>
            <p:cNvSpPr txBox="1">
              <a:spLocks noChangeArrowheads="1"/>
            </p:cNvSpPr>
            <p:nvPr/>
          </p:nvSpPr>
          <p:spPr bwMode="auto">
            <a:xfrm>
              <a:off x="8858766" y="1813486"/>
              <a:ext cx="2113218" cy="245530"/>
            </a:xfrm>
            <a:prstGeom prst="rect">
              <a:avLst/>
            </a:prstGeom>
            <a:noFill/>
            <a:ln w="9525">
              <a:noFill/>
              <a:miter lim="800000"/>
              <a:headEnd/>
              <a:tailEnd/>
            </a:ln>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50" name="Group 45"/>
          <p:cNvGrpSpPr>
            <a:grpSpLocks/>
          </p:cNvGrpSpPr>
          <p:nvPr/>
        </p:nvGrpSpPr>
        <p:grpSpPr bwMode="auto">
          <a:xfrm>
            <a:off x="1154113" y="1065213"/>
            <a:ext cx="1741487" cy="496887"/>
            <a:chOff x="1320628" y="1813486"/>
            <a:chExt cx="2322052" cy="662508"/>
          </a:xfrm>
        </p:grpSpPr>
        <p:sp>
          <p:nvSpPr>
            <p:cNvPr id="38953" name="TextBox 46"/>
            <p:cNvSpPr txBox="1">
              <a:spLocks noChangeArrowheads="1"/>
            </p:cNvSpPr>
            <p:nvPr/>
          </p:nvSpPr>
          <p:spPr bwMode="auto">
            <a:xfrm>
              <a:off x="1320628" y="2107698"/>
              <a:ext cx="2322052" cy="368296"/>
            </a:xfrm>
            <a:prstGeom prst="rect">
              <a:avLst/>
            </a:prstGeom>
            <a:noFill/>
            <a:ln w="9525">
              <a:noFill/>
              <a:miter lim="800000"/>
              <a:headEnd/>
              <a:tailEnd/>
            </a:ln>
          </p:spPr>
          <p:txBody>
            <a:bodyPr lIns="0" tIns="0" rIns="0" bIns="0">
              <a:spAutoFit/>
            </a:bodyPr>
            <a:lstStyle/>
            <a:p>
              <a:pPr algn="r" defTabSz="1087438"/>
              <a:r>
                <a:rPr lang="en-US" altLang="zh-CN"/>
                <a:t>1.</a:t>
              </a:r>
              <a:r>
                <a:rPr lang="zh-CN" altLang="en-US"/>
                <a:t>放松训练</a:t>
              </a:r>
            </a:p>
          </p:txBody>
        </p:sp>
        <p:sp>
          <p:nvSpPr>
            <p:cNvPr id="38954" name="TextBox 47"/>
            <p:cNvSpPr txBox="1">
              <a:spLocks noChangeArrowheads="1"/>
            </p:cNvSpPr>
            <p:nvPr/>
          </p:nvSpPr>
          <p:spPr bwMode="auto">
            <a:xfrm>
              <a:off x="1530184" y="1813486"/>
              <a:ext cx="2112496" cy="245530"/>
            </a:xfrm>
            <a:prstGeom prst="rect">
              <a:avLst/>
            </a:prstGeom>
            <a:noFill/>
            <a:ln w="9525">
              <a:noFill/>
              <a:miter lim="800000"/>
              <a:headEnd/>
              <a:tailEnd/>
            </a:ln>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3" name="Group 48"/>
          <p:cNvGrpSpPr>
            <a:grpSpLocks/>
          </p:cNvGrpSpPr>
          <p:nvPr/>
        </p:nvGrpSpPr>
        <p:grpSpPr bwMode="auto">
          <a:xfrm>
            <a:off x="833438" y="1811338"/>
            <a:ext cx="1692275" cy="493712"/>
            <a:chOff x="566057" y="3378459"/>
            <a:chExt cx="2257472" cy="656178"/>
          </a:xfrm>
        </p:grpSpPr>
        <p:sp>
          <p:nvSpPr>
            <p:cNvPr id="38951" name="TextBox 49"/>
            <p:cNvSpPr txBox="1">
              <a:spLocks noChangeArrowheads="1"/>
            </p:cNvSpPr>
            <p:nvPr/>
          </p:nvSpPr>
          <p:spPr bwMode="auto">
            <a:xfrm>
              <a:off x="566057" y="3671734"/>
              <a:ext cx="2257472" cy="362903"/>
            </a:xfrm>
            <a:prstGeom prst="rect">
              <a:avLst/>
            </a:prstGeom>
            <a:noFill/>
            <a:ln w="9525">
              <a:noFill/>
              <a:miter lim="800000"/>
              <a:headEnd/>
              <a:tailEnd/>
            </a:ln>
          </p:spPr>
          <p:txBody>
            <a:bodyPr lIns="0" tIns="0" rIns="0" bIns="0">
              <a:spAutoFit/>
            </a:bodyPr>
            <a:lstStyle/>
            <a:p>
              <a:pPr algn="r" defTabSz="1087438"/>
              <a:r>
                <a:rPr lang="en-US" altLang="zh-CN"/>
                <a:t>2.</a:t>
              </a:r>
              <a:r>
                <a:rPr lang="zh-CN" altLang="en-US"/>
                <a:t>呼吸训练</a:t>
              </a:r>
            </a:p>
          </p:txBody>
        </p:sp>
        <p:sp>
          <p:nvSpPr>
            <p:cNvPr id="38952" name="TextBox 50"/>
            <p:cNvSpPr txBox="1">
              <a:spLocks noChangeArrowheads="1"/>
            </p:cNvSpPr>
            <p:nvPr/>
          </p:nvSpPr>
          <p:spPr bwMode="auto">
            <a:xfrm>
              <a:off x="710061" y="3378459"/>
              <a:ext cx="2113468" cy="244748"/>
            </a:xfrm>
            <a:prstGeom prst="rect">
              <a:avLst/>
            </a:prstGeom>
            <a:noFill/>
            <a:ln w="9525">
              <a:noFill/>
              <a:miter lim="800000"/>
              <a:headEnd/>
              <a:tailEnd/>
            </a:ln>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6" name="Group 51"/>
          <p:cNvGrpSpPr>
            <a:grpSpLocks/>
          </p:cNvGrpSpPr>
          <p:nvPr/>
        </p:nvGrpSpPr>
        <p:grpSpPr bwMode="auto">
          <a:xfrm>
            <a:off x="850900" y="2555875"/>
            <a:ext cx="1741488" cy="493713"/>
            <a:chOff x="1187278" y="5127778"/>
            <a:chExt cx="2322052" cy="658275"/>
          </a:xfrm>
        </p:grpSpPr>
        <p:sp>
          <p:nvSpPr>
            <p:cNvPr id="38949" name="TextBox 52"/>
            <p:cNvSpPr txBox="1">
              <a:spLocks noChangeArrowheads="1"/>
            </p:cNvSpPr>
            <p:nvPr/>
          </p:nvSpPr>
          <p:spPr bwMode="auto">
            <a:xfrm>
              <a:off x="1187278" y="5421991"/>
              <a:ext cx="2322052" cy="364062"/>
            </a:xfrm>
            <a:prstGeom prst="rect">
              <a:avLst/>
            </a:prstGeom>
            <a:noFill/>
            <a:ln w="9525">
              <a:noFill/>
              <a:miter lim="800000"/>
              <a:headEnd/>
              <a:tailEnd/>
            </a:ln>
          </p:spPr>
          <p:txBody>
            <a:bodyPr lIns="0" tIns="0" rIns="0" bIns="0">
              <a:spAutoFit/>
            </a:bodyPr>
            <a:lstStyle/>
            <a:p>
              <a:pPr algn="r" defTabSz="1087438"/>
              <a:r>
                <a:rPr lang="en-US" altLang="zh-CN"/>
                <a:t>3.</a:t>
              </a:r>
              <a:r>
                <a:rPr lang="zh-CN" altLang="en-US"/>
                <a:t>构音运动训练</a:t>
              </a:r>
            </a:p>
          </p:txBody>
        </p:sp>
        <p:sp>
          <p:nvSpPr>
            <p:cNvPr id="38950" name="TextBox 53"/>
            <p:cNvSpPr txBox="1">
              <a:spLocks noChangeArrowheads="1"/>
            </p:cNvSpPr>
            <p:nvPr/>
          </p:nvSpPr>
          <p:spPr bwMode="auto">
            <a:xfrm>
              <a:off x="1396835" y="5127778"/>
              <a:ext cx="2112495" cy="245530"/>
            </a:xfrm>
            <a:prstGeom prst="rect">
              <a:avLst/>
            </a:prstGeom>
            <a:noFill/>
            <a:ln w="9525">
              <a:noFill/>
              <a:miter lim="800000"/>
              <a:headEnd/>
              <a:tailEnd/>
            </a:ln>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9" name="Group 54"/>
          <p:cNvGrpSpPr>
            <a:grpSpLocks/>
          </p:cNvGrpSpPr>
          <p:nvPr/>
        </p:nvGrpSpPr>
        <p:grpSpPr bwMode="auto">
          <a:xfrm>
            <a:off x="3055938" y="1120775"/>
            <a:ext cx="412750" cy="411163"/>
            <a:chOff x="3818283" y="1926549"/>
            <a:chExt cx="548204" cy="548202"/>
          </a:xfrm>
        </p:grpSpPr>
        <p:sp>
          <p:nvSpPr>
            <p:cNvPr id="7" name="Oval 55"/>
            <p:cNvSpPr/>
            <p:nvPr/>
          </p:nvSpPr>
          <p:spPr>
            <a:xfrm flipH="1">
              <a:off x="3818283"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8" name="Freeform 61"/>
            <p:cNvSpPr>
              <a:spLocks noEditPoints="1"/>
            </p:cNvSpPr>
            <p:nvPr/>
          </p:nvSpPr>
          <p:spPr bwMode="auto">
            <a:xfrm>
              <a:off x="3908947" y="2051430"/>
              <a:ext cx="377418" cy="298441"/>
            </a:xfrm>
            <a:custGeom>
              <a:avLst/>
              <a:gdLst>
                <a:gd name="T0" fmla="*/ 178150 w 106"/>
                <a:gd name="T1" fmla="*/ 39285 h 83"/>
                <a:gd name="T2" fmla="*/ 181713 w 106"/>
                <a:gd name="T3" fmla="*/ 39285 h 83"/>
                <a:gd name="T4" fmla="*/ 181713 w 106"/>
                <a:gd name="T5" fmla="*/ 153569 h 83"/>
                <a:gd name="T6" fmla="*/ 67697 w 106"/>
                <a:gd name="T7" fmla="*/ 96427 h 83"/>
                <a:gd name="T8" fmla="*/ 67697 w 106"/>
                <a:gd name="T9" fmla="*/ 92856 h 83"/>
                <a:gd name="T10" fmla="*/ 195965 w 106"/>
                <a:gd name="T11" fmla="*/ 149998 h 83"/>
                <a:gd name="T12" fmla="*/ 199528 w 106"/>
                <a:gd name="T13" fmla="*/ 153569 h 83"/>
                <a:gd name="T14" fmla="*/ 309981 w 106"/>
                <a:gd name="T15" fmla="*/ 96427 h 83"/>
                <a:gd name="T16" fmla="*/ 199528 w 106"/>
                <a:gd name="T17" fmla="*/ 39285 h 83"/>
                <a:gd name="T18" fmla="*/ 195965 w 106"/>
                <a:gd name="T19" fmla="*/ 39285 h 83"/>
                <a:gd name="T20" fmla="*/ 53445 w 106"/>
                <a:gd name="T21" fmla="*/ 103570 h 83"/>
                <a:gd name="T22" fmla="*/ 3563 w 106"/>
                <a:gd name="T23" fmla="*/ 124998 h 83"/>
                <a:gd name="T24" fmla="*/ 3563 w 106"/>
                <a:gd name="T25" fmla="*/ 132141 h 83"/>
                <a:gd name="T26" fmla="*/ 121142 w 106"/>
                <a:gd name="T27" fmla="*/ 189283 h 83"/>
                <a:gd name="T28" fmla="*/ 171024 w 106"/>
                <a:gd name="T29" fmla="*/ 164283 h 83"/>
                <a:gd name="T30" fmla="*/ 374115 w 106"/>
                <a:gd name="T31" fmla="*/ 57142 h 83"/>
                <a:gd name="T32" fmla="*/ 374115 w 106"/>
                <a:gd name="T33" fmla="*/ 64285 h 83"/>
                <a:gd name="T34" fmla="*/ 324233 w 106"/>
                <a:gd name="T35" fmla="*/ 89284 h 83"/>
                <a:gd name="T36" fmla="*/ 206654 w 106"/>
                <a:gd name="T37" fmla="*/ 28571 h 83"/>
                <a:gd name="T38" fmla="*/ 256536 w 106"/>
                <a:gd name="T39" fmla="*/ 0 h 83"/>
                <a:gd name="T40" fmla="*/ 374115 w 106"/>
                <a:gd name="T41" fmla="*/ 57142 h 83"/>
                <a:gd name="T42" fmla="*/ 377678 w 106"/>
                <a:gd name="T43" fmla="*/ 128569 h 83"/>
                <a:gd name="T44" fmla="*/ 256536 w 106"/>
                <a:gd name="T45" fmla="*/ 189283 h 83"/>
                <a:gd name="T46" fmla="*/ 206654 w 106"/>
                <a:gd name="T47" fmla="*/ 167855 h 83"/>
                <a:gd name="T48" fmla="*/ 206654 w 106"/>
                <a:gd name="T49" fmla="*/ 160712 h 83"/>
                <a:gd name="T50" fmla="*/ 327796 w 106"/>
                <a:gd name="T51" fmla="*/ 103570 h 83"/>
                <a:gd name="T52" fmla="*/ 171024 w 106"/>
                <a:gd name="T53" fmla="*/ 25000 h 83"/>
                <a:gd name="T54" fmla="*/ 117579 w 106"/>
                <a:gd name="T55" fmla="*/ 0 h 83"/>
                <a:gd name="T56" fmla="*/ 0 w 106"/>
                <a:gd name="T57" fmla="*/ 60713 h 83"/>
                <a:gd name="T58" fmla="*/ 49882 w 106"/>
                <a:gd name="T59" fmla="*/ 89284 h 83"/>
                <a:gd name="T60" fmla="*/ 171024 w 106"/>
                <a:gd name="T61" fmla="*/ 32142 h 83"/>
                <a:gd name="T62" fmla="*/ 171024 w 106"/>
                <a:gd name="T63" fmla="*/ 25000 h 83"/>
                <a:gd name="T64" fmla="*/ 195965 w 106"/>
                <a:gd name="T65" fmla="*/ 292853 h 83"/>
                <a:gd name="T66" fmla="*/ 199528 w 106"/>
                <a:gd name="T67" fmla="*/ 296424 h 83"/>
                <a:gd name="T68" fmla="*/ 320670 w 106"/>
                <a:gd name="T69" fmla="*/ 232139 h 83"/>
                <a:gd name="T70" fmla="*/ 317107 w 106"/>
                <a:gd name="T71" fmla="*/ 174997 h 83"/>
                <a:gd name="T72" fmla="*/ 260099 w 106"/>
                <a:gd name="T73" fmla="*/ 203568 h 83"/>
                <a:gd name="T74" fmla="*/ 256536 w 106"/>
                <a:gd name="T75" fmla="*/ 203568 h 83"/>
                <a:gd name="T76" fmla="*/ 199528 w 106"/>
                <a:gd name="T77" fmla="*/ 174997 h 83"/>
                <a:gd name="T78" fmla="*/ 195965 w 106"/>
                <a:gd name="T79" fmla="*/ 178569 h 83"/>
                <a:gd name="T80" fmla="*/ 60571 w 106"/>
                <a:gd name="T81" fmla="*/ 174997 h 83"/>
                <a:gd name="T82" fmla="*/ 117579 w 106"/>
                <a:gd name="T83" fmla="*/ 203568 h 83"/>
                <a:gd name="T84" fmla="*/ 178150 w 106"/>
                <a:gd name="T85" fmla="*/ 174997 h 83"/>
                <a:gd name="T86" fmla="*/ 181713 w 106"/>
                <a:gd name="T87" fmla="*/ 178569 h 83"/>
                <a:gd name="T88" fmla="*/ 181713 w 106"/>
                <a:gd name="T89" fmla="*/ 296424 h 83"/>
                <a:gd name="T90" fmla="*/ 60571 w 106"/>
                <a:gd name="T91" fmla="*/ 235711 h 83"/>
                <a:gd name="T92" fmla="*/ 57008 w 106"/>
                <a:gd name="T93" fmla="*/ 178569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61" name="Group 60"/>
          <p:cNvGrpSpPr>
            <a:grpSpLocks/>
          </p:cNvGrpSpPr>
          <p:nvPr/>
        </p:nvGrpSpPr>
        <p:grpSpPr bwMode="auto">
          <a:xfrm>
            <a:off x="2798763" y="1912938"/>
            <a:ext cx="411162" cy="409575"/>
            <a:chOff x="3010378" y="3471260"/>
            <a:chExt cx="548204" cy="548202"/>
          </a:xfrm>
        </p:grpSpPr>
        <p:sp>
          <p:nvSpPr>
            <p:cNvPr id="62" name="Oval 61"/>
            <p:cNvSpPr/>
            <p:nvPr/>
          </p:nvSpPr>
          <p:spPr>
            <a:xfrm flipH="1">
              <a:off x="3010378" y="3471260"/>
              <a:ext cx="548204" cy="5482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r" fontAlgn="auto">
                <a:spcBef>
                  <a:spcPts val="0"/>
                </a:spcBef>
                <a:spcAft>
                  <a:spcPts val="0"/>
                </a:spcAft>
                <a:defRPr/>
              </a:pPr>
              <a:endParaRPr lang="zh-CN"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53" name="Freeform 51"/>
            <p:cNvSpPr>
              <a:spLocks noEditPoints="1"/>
            </p:cNvSpPr>
            <p:nvPr/>
          </p:nvSpPr>
          <p:spPr bwMode="auto">
            <a:xfrm>
              <a:off x="3071759" y="3586000"/>
              <a:ext cx="410624" cy="339970"/>
            </a:xfrm>
            <a:custGeom>
              <a:avLst/>
              <a:gdLst>
                <a:gd name="T0" fmla="*/ 319306 w 107"/>
                <a:gd name="T1" fmla="*/ 243443 h 88"/>
                <a:gd name="T2" fmla="*/ 319306 w 107"/>
                <a:gd name="T3" fmla="*/ 27049 h 88"/>
                <a:gd name="T4" fmla="*/ 319306 w 107"/>
                <a:gd name="T5" fmla="*/ 11593 h 88"/>
                <a:gd name="T6" fmla="*/ 327000 w 107"/>
                <a:gd name="T7" fmla="*/ 0 h 88"/>
                <a:gd name="T8" fmla="*/ 334694 w 107"/>
                <a:gd name="T9" fmla="*/ 0 h 88"/>
                <a:gd name="T10" fmla="*/ 342388 w 107"/>
                <a:gd name="T11" fmla="*/ 0 h 88"/>
                <a:gd name="T12" fmla="*/ 342388 w 107"/>
                <a:gd name="T13" fmla="*/ 266628 h 88"/>
                <a:gd name="T14" fmla="*/ 334694 w 107"/>
                <a:gd name="T15" fmla="*/ 270492 h 88"/>
                <a:gd name="T16" fmla="*/ 327000 w 107"/>
                <a:gd name="T17" fmla="*/ 266628 h 88"/>
                <a:gd name="T18" fmla="*/ 319306 w 107"/>
                <a:gd name="T19" fmla="*/ 258899 h 88"/>
                <a:gd name="T20" fmla="*/ 319306 w 107"/>
                <a:gd name="T21" fmla="*/ 243443 h 88"/>
                <a:gd name="T22" fmla="*/ 92329 w 107"/>
                <a:gd name="T23" fmla="*/ 243443 h 88"/>
                <a:gd name="T24" fmla="*/ 92329 w 107"/>
                <a:gd name="T25" fmla="*/ 27049 h 88"/>
                <a:gd name="T26" fmla="*/ 92329 w 107"/>
                <a:gd name="T27" fmla="*/ 11593 h 88"/>
                <a:gd name="T28" fmla="*/ 84635 w 107"/>
                <a:gd name="T29" fmla="*/ 0 h 88"/>
                <a:gd name="T30" fmla="*/ 76941 w 107"/>
                <a:gd name="T31" fmla="*/ 0 h 88"/>
                <a:gd name="T32" fmla="*/ 69247 w 107"/>
                <a:gd name="T33" fmla="*/ 0 h 88"/>
                <a:gd name="T34" fmla="*/ 69247 w 107"/>
                <a:gd name="T35" fmla="*/ 266628 h 88"/>
                <a:gd name="T36" fmla="*/ 76941 w 107"/>
                <a:gd name="T37" fmla="*/ 270492 h 88"/>
                <a:gd name="T38" fmla="*/ 84635 w 107"/>
                <a:gd name="T39" fmla="*/ 266628 h 88"/>
                <a:gd name="T40" fmla="*/ 92329 w 107"/>
                <a:gd name="T41" fmla="*/ 258899 h 88"/>
                <a:gd name="T42" fmla="*/ 92329 w 107"/>
                <a:gd name="T43" fmla="*/ 243443 h 88"/>
                <a:gd name="T44" fmla="*/ 138494 w 107"/>
                <a:gd name="T45" fmla="*/ 197073 h 88"/>
                <a:gd name="T46" fmla="*/ 138494 w 107"/>
                <a:gd name="T47" fmla="*/ 212529 h 88"/>
                <a:gd name="T48" fmla="*/ 126953 w 107"/>
                <a:gd name="T49" fmla="*/ 224122 h 88"/>
                <a:gd name="T50" fmla="*/ 119259 w 107"/>
                <a:gd name="T51" fmla="*/ 227986 h 88"/>
                <a:gd name="T52" fmla="*/ 111565 w 107"/>
                <a:gd name="T53" fmla="*/ 224122 h 88"/>
                <a:gd name="T54" fmla="*/ 111565 w 107"/>
                <a:gd name="T55" fmla="*/ 46370 h 88"/>
                <a:gd name="T56" fmla="*/ 119259 w 107"/>
                <a:gd name="T57" fmla="*/ 42506 h 88"/>
                <a:gd name="T58" fmla="*/ 126953 w 107"/>
                <a:gd name="T59" fmla="*/ 46370 h 88"/>
                <a:gd name="T60" fmla="*/ 138494 w 107"/>
                <a:gd name="T61" fmla="*/ 54098 h 88"/>
                <a:gd name="T62" fmla="*/ 138494 w 107"/>
                <a:gd name="T63" fmla="*/ 69555 h 88"/>
                <a:gd name="T64" fmla="*/ 138494 w 107"/>
                <a:gd name="T65" fmla="*/ 197073 h 88"/>
                <a:gd name="T66" fmla="*/ 234670 w 107"/>
                <a:gd name="T67" fmla="*/ 309134 h 88"/>
                <a:gd name="T68" fmla="*/ 207741 w 107"/>
                <a:gd name="T69" fmla="*/ 340047 h 88"/>
                <a:gd name="T70" fmla="*/ 176965 w 107"/>
                <a:gd name="T71" fmla="*/ 309134 h 88"/>
                <a:gd name="T72" fmla="*/ 176965 w 107"/>
                <a:gd name="T73" fmla="*/ 92740 h 88"/>
                <a:gd name="T74" fmla="*/ 207741 w 107"/>
                <a:gd name="T75" fmla="*/ 61827 h 88"/>
                <a:gd name="T76" fmla="*/ 234670 w 107"/>
                <a:gd name="T77" fmla="*/ 92740 h 88"/>
                <a:gd name="T78" fmla="*/ 234670 w 107"/>
                <a:gd name="T79" fmla="*/ 309134 h 88"/>
                <a:gd name="T80" fmla="*/ 273141 w 107"/>
                <a:gd name="T81" fmla="*/ 197073 h 88"/>
                <a:gd name="T82" fmla="*/ 273141 w 107"/>
                <a:gd name="T83" fmla="*/ 212529 h 88"/>
                <a:gd name="T84" fmla="*/ 284682 w 107"/>
                <a:gd name="T85" fmla="*/ 224122 h 88"/>
                <a:gd name="T86" fmla="*/ 292376 w 107"/>
                <a:gd name="T87" fmla="*/ 227986 h 88"/>
                <a:gd name="T88" fmla="*/ 300070 w 107"/>
                <a:gd name="T89" fmla="*/ 224122 h 88"/>
                <a:gd name="T90" fmla="*/ 300070 w 107"/>
                <a:gd name="T91" fmla="*/ 46370 h 88"/>
                <a:gd name="T92" fmla="*/ 292376 w 107"/>
                <a:gd name="T93" fmla="*/ 42506 h 88"/>
                <a:gd name="T94" fmla="*/ 284682 w 107"/>
                <a:gd name="T95" fmla="*/ 46370 h 88"/>
                <a:gd name="T96" fmla="*/ 273141 w 107"/>
                <a:gd name="T97" fmla="*/ 54098 h 88"/>
                <a:gd name="T98" fmla="*/ 273141 w 107"/>
                <a:gd name="T99" fmla="*/ 69555 h 88"/>
                <a:gd name="T100" fmla="*/ 273141 w 107"/>
                <a:gd name="T101" fmla="*/ 197073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64" name="Group 63"/>
          <p:cNvGrpSpPr>
            <a:grpSpLocks/>
          </p:cNvGrpSpPr>
          <p:nvPr/>
        </p:nvGrpSpPr>
        <p:grpSpPr bwMode="auto">
          <a:xfrm>
            <a:off x="5576888" y="1914525"/>
            <a:ext cx="412750" cy="409575"/>
            <a:chOff x="8671519" y="3471260"/>
            <a:chExt cx="548204" cy="548202"/>
          </a:xfrm>
        </p:grpSpPr>
        <p:sp>
          <p:nvSpPr>
            <p:cNvPr id="65" name="Oval 64"/>
            <p:cNvSpPr/>
            <p:nvPr/>
          </p:nvSpPr>
          <p:spPr>
            <a:xfrm>
              <a:off x="8671519" y="3471260"/>
              <a:ext cx="548204" cy="5482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zh-CN" altLang="zh-CN" sz="1200">
                <a:solidFill>
                  <a:schemeClr val="tx1">
                    <a:lumMod val="50000"/>
                    <a:lumOff val="50000"/>
                  </a:schemeClr>
                </a:solidFill>
                <a:latin typeface="微软雅黑" panose="020B0503020204020204" charset="-122"/>
                <a:ea typeface="微软雅黑" panose="020B0503020204020204" charset="-122"/>
              </a:endParaRPr>
            </a:p>
          </p:txBody>
        </p:sp>
        <p:grpSp>
          <p:nvGrpSpPr>
            <p:cNvPr id="66" name="Group 65"/>
            <p:cNvGrpSpPr/>
            <p:nvPr/>
          </p:nvGrpSpPr>
          <p:grpSpPr>
            <a:xfrm>
              <a:off x="8747720" y="3559794"/>
              <a:ext cx="387465" cy="324462"/>
              <a:chOff x="5099051" y="3930651"/>
              <a:chExt cx="390525" cy="327025"/>
            </a:xfrm>
            <a:solidFill>
              <a:schemeClr val="bg1"/>
            </a:solidFill>
          </p:grpSpPr>
          <p:sp>
            <p:nvSpPr>
              <p:cNvPr id="67" name="Freeform 103"/>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p:spPr>
            <p:txBody>
              <a:bodyPr/>
              <a:lstStyle/>
              <a:p>
                <a:pPr defTabSz="685165" fontAlgn="auto">
                  <a:spcBef>
                    <a:spcPts val="0"/>
                  </a:spcBef>
                  <a:spcAft>
                    <a:spcPts val="0"/>
                  </a:spcAft>
                  <a:defRPr/>
                </a:pPr>
                <a:endParaRPr lang="en-US">
                  <a:solidFill>
                    <a:schemeClr val="tx1">
                      <a:lumMod val="50000"/>
                      <a:lumOff val="50000"/>
                    </a:schemeClr>
                  </a:solidFill>
                  <a:latin typeface="微软雅黑" panose="020B0503020204020204" charset="-122"/>
                  <a:ea typeface="微软雅黑" panose="020B0503020204020204" charset="-122"/>
                </a:endParaRPr>
              </a:p>
            </p:txBody>
          </p:sp>
          <p:sp>
            <p:nvSpPr>
              <p:cNvPr id="68" name="Freeform 104"/>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p:spPr>
            <p:txBody>
              <a:bodyPr/>
              <a:lstStyle/>
              <a:p>
                <a:pPr defTabSz="685165" fontAlgn="auto">
                  <a:spcBef>
                    <a:spcPts val="0"/>
                  </a:spcBef>
                  <a:spcAft>
                    <a:spcPts val="0"/>
                  </a:spcAft>
                  <a:defRPr/>
                </a:pPr>
                <a:endParaRPr lang="en-US">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69" name="Group 68"/>
          <p:cNvGrpSpPr>
            <a:grpSpLocks/>
          </p:cNvGrpSpPr>
          <p:nvPr/>
        </p:nvGrpSpPr>
        <p:grpSpPr bwMode="auto">
          <a:xfrm>
            <a:off x="5710238" y="2647950"/>
            <a:ext cx="411162" cy="409575"/>
            <a:chOff x="7987058" y="5237051"/>
            <a:chExt cx="548204" cy="548202"/>
          </a:xfrm>
        </p:grpSpPr>
        <p:sp>
          <p:nvSpPr>
            <p:cNvPr id="70" name="Oval 69"/>
            <p:cNvSpPr/>
            <p:nvPr/>
          </p:nvSpPr>
          <p:spPr>
            <a:xfrm>
              <a:off x="7987058" y="5237051"/>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49" name="Freeform 101"/>
            <p:cNvSpPr>
              <a:spLocks noEditPoints="1"/>
            </p:cNvSpPr>
            <p:nvPr/>
          </p:nvSpPr>
          <p:spPr bwMode="auto">
            <a:xfrm>
              <a:off x="8052673" y="5347541"/>
              <a:ext cx="378876" cy="348469"/>
            </a:xfrm>
            <a:custGeom>
              <a:avLst/>
              <a:gdLst>
                <a:gd name="T0" fmla="*/ 39 w 68"/>
                <a:gd name="T1" fmla="*/ 36 h 63"/>
                <a:gd name="T2" fmla="*/ 41 w 68"/>
                <a:gd name="T3" fmla="*/ 44 h 63"/>
                <a:gd name="T4" fmla="*/ 35 w 68"/>
                <a:gd name="T5" fmla="*/ 50 h 63"/>
                <a:gd name="T6" fmla="*/ 27 w 68"/>
                <a:gd name="T7" fmla="*/ 53 h 63"/>
                <a:gd name="T8" fmla="*/ 18 w 68"/>
                <a:gd name="T9" fmla="*/ 53 h 63"/>
                <a:gd name="T10" fmla="*/ 11 w 68"/>
                <a:gd name="T11" fmla="*/ 50 h 63"/>
                <a:gd name="T12" fmla="*/ 4 w 68"/>
                <a:gd name="T13" fmla="*/ 44 h 63"/>
                <a:gd name="T14" fmla="*/ 6 w 68"/>
                <a:gd name="T15" fmla="*/ 36 h 63"/>
                <a:gd name="T16" fmla="*/ 0 w 68"/>
                <a:gd name="T17" fmla="*/ 28 h 63"/>
                <a:gd name="T18" fmla="*/ 7 w 68"/>
                <a:gd name="T19" fmla="*/ 23 h 63"/>
                <a:gd name="T20" fmla="*/ 4 w 68"/>
                <a:gd name="T21" fmla="*/ 18 h 63"/>
                <a:gd name="T22" fmla="*/ 15 w 68"/>
                <a:gd name="T23" fmla="*/ 16 h 63"/>
                <a:gd name="T24" fmla="*/ 19 w 68"/>
                <a:gd name="T25" fmla="*/ 8 h 63"/>
                <a:gd name="T26" fmla="*/ 28 w 68"/>
                <a:gd name="T27" fmla="*/ 15 h 63"/>
                <a:gd name="T28" fmla="*/ 35 w 68"/>
                <a:gd name="T29" fmla="*/ 12 h 63"/>
                <a:gd name="T30" fmla="*/ 41 w 68"/>
                <a:gd name="T31" fmla="*/ 19 h 63"/>
                <a:gd name="T32" fmla="*/ 45 w 68"/>
                <a:gd name="T33" fmla="*/ 27 h 63"/>
                <a:gd name="T34" fmla="*/ 23 w 68"/>
                <a:gd name="T35" fmla="*/ 22 h 63"/>
                <a:gd name="T36" fmla="*/ 32 w 68"/>
                <a:gd name="T37" fmla="*/ 31 h 63"/>
                <a:gd name="T38" fmla="*/ 63 w 68"/>
                <a:gd name="T39" fmla="*/ 16 h 63"/>
                <a:gd name="T40" fmla="*/ 64 w 68"/>
                <a:gd name="T41" fmla="*/ 24 h 63"/>
                <a:gd name="T42" fmla="*/ 55 w 68"/>
                <a:gd name="T43" fmla="*/ 22 h 63"/>
                <a:gd name="T44" fmla="*/ 46 w 68"/>
                <a:gd name="T45" fmla="*/ 24 h 63"/>
                <a:gd name="T46" fmla="*/ 46 w 68"/>
                <a:gd name="T47" fmla="*/ 16 h 63"/>
                <a:gd name="T48" fmla="*/ 46 w 68"/>
                <a:gd name="T49" fmla="*/ 9 h 63"/>
                <a:gd name="T50" fmla="*/ 46 w 68"/>
                <a:gd name="T51" fmla="*/ 2 h 63"/>
                <a:gd name="T52" fmla="*/ 55 w 68"/>
                <a:gd name="T53" fmla="*/ 4 h 63"/>
                <a:gd name="T54" fmla="*/ 59 w 68"/>
                <a:gd name="T55" fmla="*/ 0 h 63"/>
                <a:gd name="T56" fmla="*/ 62 w 68"/>
                <a:gd name="T57" fmla="*/ 7 h 63"/>
                <a:gd name="T58" fmla="*/ 68 w 68"/>
                <a:gd name="T59" fmla="*/ 15 h 63"/>
                <a:gd name="T60" fmla="*/ 62 w 68"/>
                <a:gd name="T61" fmla="*/ 55 h 63"/>
                <a:gd name="T62" fmla="*/ 59 w 68"/>
                <a:gd name="T63" fmla="*/ 63 h 63"/>
                <a:gd name="T64" fmla="*/ 54 w 68"/>
                <a:gd name="T65" fmla="*/ 59 h 63"/>
                <a:gd name="T66" fmla="*/ 45 w 68"/>
                <a:gd name="T67" fmla="*/ 60 h 63"/>
                <a:gd name="T68" fmla="*/ 41 w 68"/>
                <a:gd name="T69" fmla="*/ 52 h 63"/>
                <a:gd name="T70" fmla="*/ 47 w 68"/>
                <a:gd name="T71" fmla="*/ 44 h 63"/>
                <a:gd name="T72" fmla="*/ 50 w 68"/>
                <a:gd name="T73" fmla="*/ 36 h 63"/>
                <a:gd name="T74" fmla="*/ 56 w 68"/>
                <a:gd name="T75" fmla="*/ 40 h 63"/>
                <a:gd name="T76" fmla="*/ 64 w 68"/>
                <a:gd name="T77" fmla="*/ 39 h 63"/>
                <a:gd name="T78" fmla="*/ 63 w 68"/>
                <a:gd name="T79" fmla="*/ 46 h 63"/>
                <a:gd name="T80" fmla="*/ 55 w 68"/>
                <a:gd name="T81" fmla="*/ 8 h 63"/>
                <a:gd name="T82" fmla="*/ 59 w 68"/>
                <a:gd name="T83" fmla="*/ 13 h 63"/>
                <a:gd name="T84" fmla="*/ 50 w 68"/>
                <a:gd name="T85" fmla="*/ 49 h 63"/>
                <a:gd name="T86" fmla="*/ 55 w 68"/>
                <a:gd name="T87" fmla="*/ 45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78" name="Group 77"/>
          <p:cNvGrpSpPr/>
          <p:nvPr/>
        </p:nvGrpSpPr>
        <p:grpSpPr bwMode="auto">
          <a:xfrm>
            <a:off x="4098720" y="1580560"/>
            <a:ext cx="961737" cy="2053848"/>
            <a:chOff x="4953131" y="2049903"/>
            <a:chExt cx="1777869" cy="3797206"/>
          </a:xfrm>
          <a:solidFill>
            <a:srgbClr val="FF7F7F"/>
          </a:solidFill>
        </p:grpSpPr>
        <p:grpSp>
          <p:nvGrpSpPr>
            <p:cNvPr id="13338" name="Group 78"/>
            <p:cNvGrpSpPr/>
            <p:nvPr/>
          </p:nvGrpSpPr>
          <p:grpSpPr bwMode="auto">
            <a:xfrm>
              <a:off x="5657220" y="2049903"/>
              <a:ext cx="1073780" cy="3797206"/>
              <a:chOff x="5885820" y="2998041"/>
              <a:chExt cx="592553" cy="2095444"/>
            </a:xfrm>
            <a:grpFill/>
          </p:grpSpPr>
          <p:sp>
            <p:nvSpPr>
              <p:cNvPr id="85" name="Shape 1033"/>
              <p:cNvSpPr/>
              <p:nvPr/>
            </p:nvSpPr>
            <p:spPr>
              <a:xfrm>
                <a:off x="5885830" y="2998041"/>
                <a:ext cx="592543" cy="2095444"/>
              </a:xfrm>
              <a:custGeom>
                <a:avLst/>
                <a:gdLst/>
                <a:ahLst/>
                <a:cxnLst>
                  <a:cxn ang="0">
                    <a:pos x="wd2" y="hd2"/>
                  </a:cxn>
                  <a:cxn ang="5400000">
                    <a:pos x="wd2" y="hd2"/>
                  </a:cxn>
                  <a:cxn ang="10800000">
                    <a:pos x="wd2" y="hd2"/>
                  </a:cxn>
                  <a:cxn ang="16200000">
                    <a:pos x="wd2" y="hd2"/>
                  </a:cxn>
                </a:cxnLst>
                <a:rect l="0" t="0" r="r" b="b"/>
                <a:pathLst>
                  <a:path w="20942" h="21597" extrusionOk="0">
                    <a:moveTo>
                      <a:pt x="8563" y="0"/>
                    </a:moveTo>
                    <a:cubicBezTo>
                      <a:pt x="10027" y="-3"/>
                      <a:pt x="12311" y="423"/>
                      <a:pt x="12311" y="1065"/>
                    </a:cubicBezTo>
                    <a:cubicBezTo>
                      <a:pt x="12311" y="1707"/>
                      <a:pt x="12132" y="1985"/>
                      <a:pt x="11954" y="2193"/>
                    </a:cubicBezTo>
                    <a:cubicBezTo>
                      <a:pt x="11775" y="2401"/>
                      <a:pt x="11537" y="2367"/>
                      <a:pt x="11537" y="2367"/>
                    </a:cubicBezTo>
                    <a:cubicBezTo>
                      <a:pt x="11537" y="2367"/>
                      <a:pt x="11597" y="2801"/>
                      <a:pt x="11121" y="2905"/>
                    </a:cubicBezTo>
                    <a:cubicBezTo>
                      <a:pt x="10645" y="3009"/>
                      <a:pt x="10526" y="3043"/>
                      <a:pt x="10526" y="3182"/>
                    </a:cubicBezTo>
                    <a:cubicBezTo>
                      <a:pt x="10526" y="3321"/>
                      <a:pt x="10823" y="3425"/>
                      <a:pt x="11240" y="3564"/>
                    </a:cubicBezTo>
                    <a:cubicBezTo>
                      <a:pt x="11656" y="3703"/>
                      <a:pt x="13442" y="3859"/>
                      <a:pt x="14393" y="3963"/>
                    </a:cubicBezTo>
                    <a:cubicBezTo>
                      <a:pt x="15346" y="4067"/>
                      <a:pt x="16119" y="4241"/>
                      <a:pt x="16654" y="4588"/>
                    </a:cubicBezTo>
                    <a:cubicBezTo>
                      <a:pt x="17190" y="4935"/>
                      <a:pt x="17963" y="5369"/>
                      <a:pt x="18975" y="5664"/>
                    </a:cubicBezTo>
                    <a:cubicBezTo>
                      <a:pt x="19986" y="5959"/>
                      <a:pt x="21236" y="6427"/>
                      <a:pt x="20879" y="6878"/>
                    </a:cubicBezTo>
                    <a:cubicBezTo>
                      <a:pt x="20522" y="7329"/>
                      <a:pt x="18380" y="7676"/>
                      <a:pt x="17190" y="7486"/>
                    </a:cubicBezTo>
                    <a:cubicBezTo>
                      <a:pt x="16000" y="7295"/>
                      <a:pt x="15524" y="7277"/>
                      <a:pt x="15524" y="7277"/>
                    </a:cubicBezTo>
                    <a:cubicBezTo>
                      <a:pt x="15524" y="7277"/>
                      <a:pt x="16297" y="8266"/>
                      <a:pt x="16654" y="9255"/>
                    </a:cubicBezTo>
                    <a:cubicBezTo>
                      <a:pt x="17011" y="10245"/>
                      <a:pt x="17963" y="11199"/>
                      <a:pt x="17428" y="11286"/>
                    </a:cubicBezTo>
                    <a:cubicBezTo>
                      <a:pt x="16893" y="11372"/>
                      <a:pt x="16119" y="11477"/>
                      <a:pt x="16119" y="11477"/>
                    </a:cubicBezTo>
                    <a:cubicBezTo>
                      <a:pt x="16119" y="11477"/>
                      <a:pt x="15958" y="12874"/>
                      <a:pt x="15107" y="14083"/>
                    </a:cubicBezTo>
                    <a:cubicBezTo>
                      <a:pt x="14257" y="15292"/>
                      <a:pt x="13947" y="15840"/>
                      <a:pt x="13838" y="16560"/>
                    </a:cubicBezTo>
                    <a:cubicBezTo>
                      <a:pt x="13728" y="17279"/>
                      <a:pt x="13454" y="17807"/>
                      <a:pt x="13673" y="18111"/>
                    </a:cubicBezTo>
                    <a:cubicBezTo>
                      <a:pt x="13893" y="18415"/>
                      <a:pt x="15318" y="19006"/>
                      <a:pt x="16141" y="19118"/>
                    </a:cubicBezTo>
                    <a:cubicBezTo>
                      <a:pt x="16963" y="19230"/>
                      <a:pt x="18444" y="19230"/>
                      <a:pt x="19047" y="19310"/>
                    </a:cubicBezTo>
                    <a:cubicBezTo>
                      <a:pt x="19650" y="19390"/>
                      <a:pt x="20089" y="19614"/>
                      <a:pt x="18718" y="19678"/>
                    </a:cubicBezTo>
                    <a:cubicBezTo>
                      <a:pt x="17347" y="19742"/>
                      <a:pt x="14770" y="19630"/>
                      <a:pt x="14112" y="19566"/>
                    </a:cubicBezTo>
                    <a:cubicBezTo>
                      <a:pt x="13454" y="19502"/>
                      <a:pt x="12412" y="19358"/>
                      <a:pt x="12412" y="19358"/>
                    </a:cubicBezTo>
                    <a:cubicBezTo>
                      <a:pt x="12412" y="19358"/>
                      <a:pt x="12741" y="19598"/>
                      <a:pt x="11261" y="19598"/>
                    </a:cubicBezTo>
                    <a:cubicBezTo>
                      <a:pt x="9780" y="19598"/>
                      <a:pt x="9506" y="19566"/>
                      <a:pt x="9451" y="19294"/>
                    </a:cubicBezTo>
                    <a:cubicBezTo>
                      <a:pt x="9397" y="19022"/>
                      <a:pt x="9451" y="18655"/>
                      <a:pt x="9232" y="18463"/>
                    </a:cubicBezTo>
                    <a:cubicBezTo>
                      <a:pt x="9012" y="18271"/>
                      <a:pt x="10109" y="17775"/>
                      <a:pt x="9561" y="17503"/>
                    </a:cubicBezTo>
                    <a:cubicBezTo>
                      <a:pt x="9012" y="17231"/>
                      <a:pt x="8464" y="16528"/>
                      <a:pt x="8958" y="16112"/>
                    </a:cubicBezTo>
                    <a:cubicBezTo>
                      <a:pt x="9451" y="15696"/>
                      <a:pt x="8793" y="15281"/>
                      <a:pt x="8958" y="15009"/>
                    </a:cubicBezTo>
                    <a:cubicBezTo>
                      <a:pt x="9122" y="14737"/>
                      <a:pt x="9341" y="14369"/>
                      <a:pt x="9341" y="13953"/>
                    </a:cubicBezTo>
                    <a:cubicBezTo>
                      <a:pt x="9341" y="13538"/>
                      <a:pt x="9287" y="13234"/>
                      <a:pt x="9287" y="13234"/>
                    </a:cubicBezTo>
                    <a:cubicBezTo>
                      <a:pt x="9287" y="13234"/>
                      <a:pt x="8245" y="14801"/>
                      <a:pt x="7971" y="15217"/>
                    </a:cubicBezTo>
                    <a:cubicBezTo>
                      <a:pt x="7696" y="15632"/>
                      <a:pt x="7258" y="17119"/>
                      <a:pt x="7258" y="17567"/>
                    </a:cubicBezTo>
                    <a:cubicBezTo>
                      <a:pt x="7258" y="18015"/>
                      <a:pt x="6107" y="18623"/>
                      <a:pt x="6052" y="19022"/>
                    </a:cubicBezTo>
                    <a:cubicBezTo>
                      <a:pt x="5997" y="19422"/>
                      <a:pt x="5942" y="19662"/>
                      <a:pt x="5558" y="19662"/>
                    </a:cubicBezTo>
                    <a:cubicBezTo>
                      <a:pt x="5174" y="19662"/>
                      <a:pt x="5942" y="20110"/>
                      <a:pt x="6216" y="20462"/>
                    </a:cubicBezTo>
                    <a:cubicBezTo>
                      <a:pt x="6490" y="20813"/>
                      <a:pt x="7313" y="21597"/>
                      <a:pt x="5723" y="21597"/>
                    </a:cubicBezTo>
                    <a:cubicBezTo>
                      <a:pt x="4132" y="21597"/>
                      <a:pt x="2323" y="21405"/>
                      <a:pt x="2268" y="20909"/>
                    </a:cubicBezTo>
                    <a:cubicBezTo>
                      <a:pt x="2213" y="20414"/>
                      <a:pt x="2432" y="19982"/>
                      <a:pt x="1994" y="19790"/>
                    </a:cubicBezTo>
                    <a:cubicBezTo>
                      <a:pt x="1555" y="19598"/>
                      <a:pt x="1500" y="19182"/>
                      <a:pt x="1555" y="18927"/>
                    </a:cubicBezTo>
                    <a:cubicBezTo>
                      <a:pt x="1610" y="18671"/>
                      <a:pt x="1336" y="18239"/>
                      <a:pt x="1555" y="17695"/>
                    </a:cubicBezTo>
                    <a:cubicBezTo>
                      <a:pt x="1775" y="17152"/>
                      <a:pt x="1775" y="16240"/>
                      <a:pt x="2213" y="15552"/>
                    </a:cubicBezTo>
                    <a:cubicBezTo>
                      <a:pt x="2652" y="14865"/>
                      <a:pt x="2761" y="13809"/>
                      <a:pt x="2981" y="12978"/>
                    </a:cubicBezTo>
                    <a:cubicBezTo>
                      <a:pt x="3200" y="12146"/>
                      <a:pt x="3365" y="11730"/>
                      <a:pt x="3090" y="11603"/>
                    </a:cubicBezTo>
                    <a:cubicBezTo>
                      <a:pt x="2816" y="11475"/>
                      <a:pt x="1172" y="11363"/>
                      <a:pt x="733" y="11331"/>
                    </a:cubicBezTo>
                    <a:cubicBezTo>
                      <a:pt x="294" y="11299"/>
                      <a:pt x="1281" y="10435"/>
                      <a:pt x="1610" y="9716"/>
                    </a:cubicBezTo>
                    <a:cubicBezTo>
                      <a:pt x="1939" y="8996"/>
                      <a:pt x="2542" y="8564"/>
                      <a:pt x="2871" y="8053"/>
                    </a:cubicBezTo>
                    <a:cubicBezTo>
                      <a:pt x="3200" y="7541"/>
                      <a:pt x="3200" y="7301"/>
                      <a:pt x="2487" y="6933"/>
                    </a:cubicBezTo>
                    <a:cubicBezTo>
                      <a:pt x="1775" y="6565"/>
                      <a:pt x="897" y="6326"/>
                      <a:pt x="513" y="5494"/>
                    </a:cubicBezTo>
                    <a:cubicBezTo>
                      <a:pt x="130" y="4663"/>
                      <a:pt x="-364" y="4119"/>
                      <a:pt x="404" y="3911"/>
                    </a:cubicBezTo>
                    <a:cubicBezTo>
                      <a:pt x="1172" y="3703"/>
                      <a:pt x="2652" y="3815"/>
                      <a:pt x="3748" y="3559"/>
                    </a:cubicBezTo>
                    <a:cubicBezTo>
                      <a:pt x="4845" y="3303"/>
                      <a:pt x="5010" y="3015"/>
                      <a:pt x="5503" y="2983"/>
                    </a:cubicBezTo>
                    <a:cubicBezTo>
                      <a:pt x="5997" y="2951"/>
                      <a:pt x="6106" y="2920"/>
                      <a:pt x="6106" y="2744"/>
                    </a:cubicBezTo>
                    <a:cubicBezTo>
                      <a:pt x="6106" y="2568"/>
                      <a:pt x="5942" y="2392"/>
                      <a:pt x="5942" y="2392"/>
                    </a:cubicBezTo>
                    <a:cubicBezTo>
                      <a:pt x="5942" y="2392"/>
                      <a:pt x="5174" y="2248"/>
                      <a:pt x="5010" y="2024"/>
                    </a:cubicBezTo>
                    <a:cubicBezTo>
                      <a:pt x="4845" y="1800"/>
                      <a:pt x="4681" y="1240"/>
                      <a:pt x="4900" y="857"/>
                    </a:cubicBezTo>
                    <a:cubicBezTo>
                      <a:pt x="5119" y="473"/>
                      <a:pt x="6318" y="5"/>
                      <a:pt x="8563" y="0"/>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13345" name="Shape 1034"/>
              <p:cNvSpPr/>
              <p:nvPr/>
            </p:nvSpPr>
            <p:spPr bwMode="auto">
              <a:xfrm>
                <a:off x="6044928" y="3266536"/>
                <a:ext cx="152772" cy="118030"/>
              </a:xfrm>
              <a:custGeom>
                <a:avLst/>
                <a:gdLst>
                  <a:gd name="T0" fmla="*/ 76386 w 21600"/>
                  <a:gd name="T1" fmla="*/ 59015 h 21600"/>
                  <a:gd name="T2" fmla="*/ 76386 w 21600"/>
                  <a:gd name="T3" fmla="*/ 59015 h 21600"/>
                  <a:gd name="T4" fmla="*/ 76386 w 21600"/>
                  <a:gd name="T5" fmla="*/ 59015 h 21600"/>
                  <a:gd name="T6" fmla="*/ 76386 w 21600"/>
                  <a:gd name="T7" fmla="*/ 5901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43" y="9828"/>
                    </a:moveTo>
                    <a:cubicBezTo>
                      <a:pt x="20503" y="10692"/>
                      <a:pt x="21004" y="11543"/>
                      <a:pt x="21600" y="12462"/>
                    </a:cubicBezTo>
                    <a:cubicBezTo>
                      <a:pt x="20797" y="15394"/>
                      <a:pt x="20629" y="18810"/>
                      <a:pt x="20550" y="21600"/>
                    </a:cubicBezTo>
                    <a:cubicBezTo>
                      <a:pt x="17285" y="18886"/>
                      <a:pt x="18957" y="12766"/>
                      <a:pt x="16102" y="12414"/>
                    </a:cubicBezTo>
                    <a:cubicBezTo>
                      <a:pt x="13346" y="12074"/>
                      <a:pt x="12988" y="13608"/>
                      <a:pt x="12526" y="15998"/>
                    </a:cubicBezTo>
                    <a:cubicBezTo>
                      <a:pt x="12064" y="18387"/>
                      <a:pt x="11785" y="20178"/>
                      <a:pt x="11785" y="20178"/>
                    </a:cubicBezTo>
                    <a:cubicBezTo>
                      <a:pt x="11785" y="20178"/>
                      <a:pt x="2700" y="7597"/>
                      <a:pt x="0" y="3147"/>
                    </a:cubicBezTo>
                    <a:cubicBezTo>
                      <a:pt x="1311" y="2680"/>
                      <a:pt x="1742" y="2046"/>
                      <a:pt x="1827" y="0"/>
                    </a:cubicBezTo>
                    <a:cubicBezTo>
                      <a:pt x="4847" y="4160"/>
                      <a:pt x="12262" y="11667"/>
                      <a:pt x="15756" y="11667"/>
                    </a:cubicBezTo>
                    <a:cubicBezTo>
                      <a:pt x="17415" y="11667"/>
                      <a:pt x="18853" y="10951"/>
                      <a:pt x="20143" y="9828"/>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346" name="Shape 1035"/>
              <p:cNvSpPr/>
              <p:nvPr/>
            </p:nvSpPr>
            <p:spPr bwMode="auto">
              <a:xfrm>
                <a:off x="6204036" y="3584752"/>
                <a:ext cx="63807" cy="88944"/>
              </a:xfrm>
              <a:custGeom>
                <a:avLst/>
                <a:gdLst>
                  <a:gd name="T0" fmla="*/ 31904 w 20108"/>
                  <a:gd name="T1" fmla="*/ 44472 h 21600"/>
                  <a:gd name="T2" fmla="*/ 31904 w 20108"/>
                  <a:gd name="T3" fmla="*/ 44472 h 21600"/>
                  <a:gd name="T4" fmla="*/ 31904 w 20108"/>
                  <a:gd name="T5" fmla="*/ 44472 h 21600"/>
                  <a:gd name="T6" fmla="*/ 31904 w 20108"/>
                  <a:gd name="T7" fmla="*/ 4447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108" h="21600" extrusionOk="0">
                    <a:moveTo>
                      <a:pt x="11314" y="594"/>
                    </a:moveTo>
                    <a:lnTo>
                      <a:pt x="0" y="0"/>
                    </a:lnTo>
                    <a:cubicBezTo>
                      <a:pt x="0" y="0"/>
                      <a:pt x="10284" y="5549"/>
                      <a:pt x="10284" y="11495"/>
                    </a:cubicBezTo>
                    <a:cubicBezTo>
                      <a:pt x="10284" y="17438"/>
                      <a:pt x="9772" y="20013"/>
                      <a:pt x="9772" y="20013"/>
                    </a:cubicBezTo>
                    <a:lnTo>
                      <a:pt x="18772" y="21600"/>
                    </a:lnTo>
                    <a:cubicBezTo>
                      <a:pt x="18772" y="21600"/>
                      <a:pt x="21600" y="15655"/>
                      <a:pt x="19026" y="9907"/>
                    </a:cubicBezTo>
                    <a:cubicBezTo>
                      <a:pt x="16457" y="4162"/>
                      <a:pt x="13629" y="2575"/>
                      <a:pt x="11314" y="594"/>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347" name="Shape 1036"/>
              <p:cNvSpPr/>
              <p:nvPr/>
            </p:nvSpPr>
            <p:spPr bwMode="auto">
              <a:xfrm>
                <a:off x="6243813" y="3793582"/>
                <a:ext cx="27989" cy="76476"/>
              </a:xfrm>
              <a:custGeom>
                <a:avLst/>
                <a:gdLst>
                  <a:gd name="T0" fmla="*/ 13995 w 21600"/>
                  <a:gd name="T1" fmla="*/ 38238 h 21600"/>
                  <a:gd name="T2" fmla="*/ 13995 w 21600"/>
                  <a:gd name="T3" fmla="*/ 38238 h 21600"/>
                  <a:gd name="T4" fmla="*/ 13995 w 21600"/>
                  <a:gd name="T5" fmla="*/ 38238 h 21600"/>
                  <a:gd name="T6" fmla="*/ 13995 w 21600"/>
                  <a:gd name="T7" fmla="*/ 3823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479" y="0"/>
                    </a:moveTo>
                    <a:cubicBezTo>
                      <a:pt x="6479" y="0"/>
                      <a:pt x="2878" y="12381"/>
                      <a:pt x="1439" y="16334"/>
                    </a:cubicBezTo>
                    <a:cubicBezTo>
                      <a:pt x="0" y="20286"/>
                      <a:pt x="0" y="21600"/>
                      <a:pt x="0" y="21600"/>
                    </a:cubicBezTo>
                    <a:lnTo>
                      <a:pt x="21600" y="20286"/>
                    </a:lnTo>
                    <a:cubicBezTo>
                      <a:pt x="21600" y="20286"/>
                      <a:pt x="16556" y="10275"/>
                      <a:pt x="6479" y="0"/>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13339" name="Group 79"/>
            <p:cNvGrpSpPr/>
            <p:nvPr/>
          </p:nvGrpSpPr>
          <p:grpSpPr bwMode="auto">
            <a:xfrm>
              <a:off x="4953131" y="2211585"/>
              <a:ext cx="1032889" cy="3522184"/>
              <a:chOff x="4327117" y="2248733"/>
              <a:chExt cx="467420" cy="1593917"/>
            </a:xfrm>
            <a:grpFill/>
          </p:grpSpPr>
          <p:sp>
            <p:nvSpPr>
              <p:cNvPr id="13340" name="Shape 1037"/>
              <p:cNvSpPr/>
              <p:nvPr/>
            </p:nvSpPr>
            <p:spPr bwMode="auto">
              <a:xfrm>
                <a:off x="4514737" y="2443569"/>
                <a:ext cx="104119" cy="147004"/>
              </a:xfrm>
              <a:custGeom>
                <a:avLst/>
                <a:gdLst>
                  <a:gd name="T0" fmla="*/ 52060 w 17393"/>
                  <a:gd name="T1" fmla="*/ 73502 h 16430"/>
                  <a:gd name="T2" fmla="*/ 52060 w 17393"/>
                  <a:gd name="T3" fmla="*/ 73502 h 16430"/>
                  <a:gd name="T4" fmla="*/ 52060 w 17393"/>
                  <a:gd name="T5" fmla="*/ 73502 h 16430"/>
                  <a:gd name="T6" fmla="*/ 52060 w 17393"/>
                  <a:gd name="T7" fmla="*/ 73502 h 1643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7393" h="16430" extrusionOk="0">
                    <a:moveTo>
                      <a:pt x="186" y="1062"/>
                    </a:moveTo>
                    <a:cubicBezTo>
                      <a:pt x="6551" y="2887"/>
                      <a:pt x="-497" y="5169"/>
                      <a:pt x="1549" y="7298"/>
                    </a:cubicBezTo>
                    <a:cubicBezTo>
                      <a:pt x="3596" y="9428"/>
                      <a:pt x="-951" y="10950"/>
                      <a:pt x="186" y="13839"/>
                    </a:cubicBezTo>
                    <a:cubicBezTo>
                      <a:pt x="1322" y="16729"/>
                      <a:pt x="11099" y="16577"/>
                      <a:pt x="15874" y="16273"/>
                    </a:cubicBezTo>
                    <a:cubicBezTo>
                      <a:pt x="20649" y="15969"/>
                      <a:pt x="13827" y="-4871"/>
                      <a:pt x="186" y="1062"/>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82" name="Shape 1038"/>
              <p:cNvSpPr/>
              <p:nvPr/>
            </p:nvSpPr>
            <p:spPr>
              <a:xfrm>
                <a:off x="4464528" y="2248286"/>
                <a:ext cx="230013" cy="336702"/>
              </a:xfrm>
              <a:custGeom>
                <a:avLst/>
                <a:gdLst/>
                <a:ahLst/>
                <a:cxnLst>
                  <a:cxn ang="0">
                    <a:pos x="wd2" y="hd2"/>
                  </a:cxn>
                  <a:cxn ang="5400000">
                    <a:pos x="wd2" y="hd2"/>
                  </a:cxn>
                  <a:cxn ang="10800000">
                    <a:pos x="wd2" y="hd2"/>
                  </a:cxn>
                  <a:cxn ang="16200000">
                    <a:pos x="wd2" y="hd2"/>
                  </a:cxn>
                </a:cxnLst>
                <a:rect l="0" t="0" r="r" b="b"/>
                <a:pathLst>
                  <a:path w="18339" h="19358" extrusionOk="0">
                    <a:moveTo>
                      <a:pt x="710" y="2062"/>
                    </a:moveTo>
                    <a:cubicBezTo>
                      <a:pt x="4444" y="-1631"/>
                      <a:pt x="14162" y="-123"/>
                      <a:pt x="14072" y="4672"/>
                    </a:cubicBezTo>
                    <a:cubicBezTo>
                      <a:pt x="13981" y="9467"/>
                      <a:pt x="18111" y="6414"/>
                      <a:pt x="16740" y="8825"/>
                    </a:cubicBezTo>
                    <a:cubicBezTo>
                      <a:pt x="15368" y="11235"/>
                      <a:pt x="19697" y="10962"/>
                      <a:pt x="17891" y="12944"/>
                    </a:cubicBezTo>
                    <a:cubicBezTo>
                      <a:pt x="16085" y="14926"/>
                      <a:pt x="20502" y="15370"/>
                      <a:pt x="16264" y="17670"/>
                    </a:cubicBezTo>
                    <a:cubicBezTo>
                      <a:pt x="12026" y="19969"/>
                      <a:pt x="9576" y="19252"/>
                      <a:pt x="9576" y="19252"/>
                    </a:cubicBezTo>
                    <a:cubicBezTo>
                      <a:pt x="9576" y="19252"/>
                      <a:pt x="10880" y="5804"/>
                      <a:pt x="3218" y="7372"/>
                    </a:cubicBezTo>
                    <a:cubicBezTo>
                      <a:pt x="842" y="7859"/>
                      <a:pt x="-1098" y="3848"/>
                      <a:pt x="710" y="2062"/>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83" name="Shape 1039"/>
              <p:cNvSpPr/>
              <p:nvPr/>
            </p:nvSpPr>
            <p:spPr>
              <a:xfrm>
                <a:off x="4327117" y="2248286"/>
                <a:ext cx="466997" cy="1594851"/>
              </a:xfrm>
              <a:custGeom>
                <a:avLst/>
                <a:gdLst/>
                <a:ahLst/>
                <a:cxnLst>
                  <a:cxn ang="0">
                    <a:pos x="wd2" y="hd2"/>
                  </a:cxn>
                  <a:cxn ang="5400000">
                    <a:pos x="wd2" y="hd2"/>
                  </a:cxn>
                  <a:cxn ang="10800000">
                    <a:pos x="wd2" y="hd2"/>
                  </a:cxn>
                  <a:cxn ang="16200000">
                    <a:pos x="wd2" y="hd2"/>
                  </a:cxn>
                </a:cxnLst>
                <a:rect l="0" t="0" r="r" b="b"/>
                <a:pathLst>
                  <a:path w="21600" h="21490" extrusionOk="0">
                    <a:moveTo>
                      <a:pt x="9729" y="0"/>
                    </a:moveTo>
                    <a:cubicBezTo>
                      <a:pt x="11263" y="-1"/>
                      <a:pt x="12626" y="216"/>
                      <a:pt x="13309" y="696"/>
                    </a:cubicBezTo>
                    <a:cubicBezTo>
                      <a:pt x="13991" y="1177"/>
                      <a:pt x="14104" y="1724"/>
                      <a:pt x="13877" y="2006"/>
                    </a:cubicBezTo>
                    <a:cubicBezTo>
                      <a:pt x="13685" y="2245"/>
                      <a:pt x="14425" y="2938"/>
                      <a:pt x="14755" y="3173"/>
                    </a:cubicBezTo>
                    <a:cubicBezTo>
                      <a:pt x="15167" y="3467"/>
                      <a:pt x="15809" y="3880"/>
                      <a:pt x="15809" y="3880"/>
                    </a:cubicBezTo>
                    <a:cubicBezTo>
                      <a:pt x="15809" y="3880"/>
                      <a:pt x="16491" y="4178"/>
                      <a:pt x="16491" y="4592"/>
                    </a:cubicBezTo>
                    <a:cubicBezTo>
                      <a:pt x="16491" y="5007"/>
                      <a:pt x="16434" y="5604"/>
                      <a:pt x="16945" y="6366"/>
                    </a:cubicBezTo>
                    <a:cubicBezTo>
                      <a:pt x="17457" y="7129"/>
                      <a:pt x="17400" y="7295"/>
                      <a:pt x="16945" y="7676"/>
                    </a:cubicBezTo>
                    <a:cubicBezTo>
                      <a:pt x="16491" y="8058"/>
                      <a:pt x="15013" y="8787"/>
                      <a:pt x="15013" y="8787"/>
                    </a:cubicBezTo>
                    <a:cubicBezTo>
                      <a:pt x="15013" y="8787"/>
                      <a:pt x="16434" y="8986"/>
                      <a:pt x="15923" y="9168"/>
                    </a:cubicBezTo>
                    <a:cubicBezTo>
                      <a:pt x="15411" y="9351"/>
                      <a:pt x="14957" y="9417"/>
                      <a:pt x="14957" y="9417"/>
                    </a:cubicBezTo>
                    <a:cubicBezTo>
                      <a:pt x="14957" y="9417"/>
                      <a:pt x="16491" y="10064"/>
                      <a:pt x="15695" y="10760"/>
                    </a:cubicBezTo>
                    <a:cubicBezTo>
                      <a:pt x="14900" y="11456"/>
                      <a:pt x="14750" y="11966"/>
                      <a:pt x="14841" y="12604"/>
                    </a:cubicBezTo>
                    <a:cubicBezTo>
                      <a:pt x="14932" y="13241"/>
                      <a:pt x="14932" y="13799"/>
                      <a:pt x="14932" y="13799"/>
                    </a:cubicBezTo>
                    <a:lnTo>
                      <a:pt x="14021" y="13852"/>
                    </a:lnTo>
                    <a:cubicBezTo>
                      <a:pt x="14021" y="13852"/>
                      <a:pt x="14021" y="14437"/>
                      <a:pt x="14932" y="14809"/>
                    </a:cubicBezTo>
                    <a:cubicBezTo>
                      <a:pt x="15843" y="15181"/>
                      <a:pt x="17300" y="15792"/>
                      <a:pt x="17573" y="16775"/>
                    </a:cubicBezTo>
                    <a:cubicBezTo>
                      <a:pt x="17846" y="17758"/>
                      <a:pt x="18574" y="18608"/>
                      <a:pt x="19576" y="18847"/>
                    </a:cubicBezTo>
                    <a:cubicBezTo>
                      <a:pt x="20578" y="19086"/>
                      <a:pt x="21600" y="19060"/>
                      <a:pt x="21600" y="19462"/>
                    </a:cubicBezTo>
                    <a:cubicBezTo>
                      <a:pt x="21600" y="19865"/>
                      <a:pt x="21334" y="20329"/>
                      <a:pt x="21334" y="20531"/>
                    </a:cubicBezTo>
                    <a:cubicBezTo>
                      <a:pt x="21334" y="20732"/>
                      <a:pt x="21334" y="21011"/>
                      <a:pt x="21334" y="21011"/>
                    </a:cubicBezTo>
                    <a:lnTo>
                      <a:pt x="20910" y="21042"/>
                    </a:lnTo>
                    <a:cubicBezTo>
                      <a:pt x="20910" y="21042"/>
                      <a:pt x="21016" y="20809"/>
                      <a:pt x="20910" y="20546"/>
                    </a:cubicBezTo>
                    <a:cubicBezTo>
                      <a:pt x="20804" y="20283"/>
                      <a:pt x="20538" y="19927"/>
                      <a:pt x="19955" y="20035"/>
                    </a:cubicBezTo>
                    <a:cubicBezTo>
                      <a:pt x="19371" y="20144"/>
                      <a:pt x="18469" y="20639"/>
                      <a:pt x="18044" y="20871"/>
                    </a:cubicBezTo>
                    <a:cubicBezTo>
                      <a:pt x="17620" y="21104"/>
                      <a:pt x="16770" y="21320"/>
                      <a:pt x="15072" y="21181"/>
                    </a:cubicBezTo>
                    <a:cubicBezTo>
                      <a:pt x="13374" y="21042"/>
                      <a:pt x="12790" y="20716"/>
                      <a:pt x="13692" y="20639"/>
                    </a:cubicBezTo>
                    <a:cubicBezTo>
                      <a:pt x="14595" y="20562"/>
                      <a:pt x="15709" y="20685"/>
                      <a:pt x="15921" y="20407"/>
                    </a:cubicBezTo>
                    <a:cubicBezTo>
                      <a:pt x="16134" y="20128"/>
                      <a:pt x="16505" y="19416"/>
                      <a:pt x="16134" y="19044"/>
                    </a:cubicBezTo>
                    <a:cubicBezTo>
                      <a:pt x="15762" y="18673"/>
                      <a:pt x="14435" y="17511"/>
                      <a:pt x="13905" y="17078"/>
                    </a:cubicBezTo>
                    <a:cubicBezTo>
                      <a:pt x="13374" y="16644"/>
                      <a:pt x="12631" y="16133"/>
                      <a:pt x="12631" y="16133"/>
                    </a:cubicBezTo>
                    <a:cubicBezTo>
                      <a:pt x="12631" y="16133"/>
                      <a:pt x="12684" y="16815"/>
                      <a:pt x="12206" y="17140"/>
                    </a:cubicBezTo>
                    <a:cubicBezTo>
                      <a:pt x="11729" y="17465"/>
                      <a:pt x="10083" y="18719"/>
                      <a:pt x="9765" y="18982"/>
                    </a:cubicBezTo>
                    <a:cubicBezTo>
                      <a:pt x="9447" y="19245"/>
                      <a:pt x="10030" y="19416"/>
                      <a:pt x="10508" y="19555"/>
                    </a:cubicBezTo>
                    <a:cubicBezTo>
                      <a:pt x="10986" y="19695"/>
                      <a:pt x="10720" y="20035"/>
                      <a:pt x="10349" y="20298"/>
                    </a:cubicBezTo>
                    <a:cubicBezTo>
                      <a:pt x="9977" y="20562"/>
                      <a:pt x="9818" y="20887"/>
                      <a:pt x="9818" y="21026"/>
                    </a:cubicBezTo>
                    <a:cubicBezTo>
                      <a:pt x="9818" y="21165"/>
                      <a:pt x="9818" y="21460"/>
                      <a:pt x="9818" y="21460"/>
                    </a:cubicBezTo>
                    <a:lnTo>
                      <a:pt x="9128" y="21460"/>
                    </a:lnTo>
                    <a:cubicBezTo>
                      <a:pt x="9128" y="21460"/>
                      <a:pt x="9341" y="21134"/>
                      <a:pt x="9341" y="20871"/>
                    </a:cubicBezTo>
                    <a:cubicBezTo>
                      <a:pt x="9341" y="20608"/>
                      <a:pt x="9500" y="20422"/>
                      <a:pt x="9181" y="20376"/>
                    </a:cubicBezTo>
                    <a:cubicBezTo>
                      <a:pt x="8863" y="20329"/>
                      <a:pt x="7430" y="20701"/>
                      <a:pt x="6846" y="20964"/>
                    </a:cubicBezTo>
                    <a:cubicBezTo>
                      <a:pt x="6262" y="21227"/>
                      <a:pt x="6156" y="21599"/>
                      <a:pt x="4246" y="21460"/>
                    </a:cubicBezTo>
                    <a:cubicBezTo>
                      <a:pt x="2335" y="21320"/>
                      <a:pt x="1062" y="21026"/>
                      <a:pt x="1539" y="20856"/>
                    </a:cubicBezTo>
                    <a:cubicBezTo>
                      <a:pt x="2017" y="20685"/>
                      <a:pt x="2972" y="20825"/>
                      <a:pt x="3556" y="20732"/>
                    </a:cubicBezTo>
                    <a:cubicBezTo>
                      <a:pt x="4140" y="20639"/>
                      <a:pt x="5254" y="19818"/>
                      <a:pt x="5944" y="19323"/>
                    </a:cubicBezTo>
                    <a:cubicBezTo>
                      <a:pt x="6634" y="18827"/>
                      <a:pt x="7430" y="17805"/>
                      <a:pt x="7642" y="17202"/>
                    </a:cubicBezTo>
                    <a:cubicBezTo>
                      <a:pt x="7855" y="16598"/>
                      <a:pt x="8173" y="16133"/>
                      <a:pt x="8226" y="15932"/>
                    </a:cubicBezTo>
                    <a:cubicBezTo>
                      <a:pt x="8279" y="15731"/>
                      <a:pt x="8279" y="15359"/>
                      <a:pt x="8279" y="15359"/>
                    </a:cubicBezTo>
                    <a:cubicBezTo>
                      <a:pt x="8279" y="15359"/>
                      <a:pt x="7642" y="14662"/>
                      <a:pt x="7430" y="14368"/>
                    </a:cubicBezTo>
                    <a:cubicBezTo>
                      <a:pt x="7218" y="14074"/>
                      <a:pt x="7218" y="13857"/>
                      <a:pt x="7218" y="13857"/>
                    </a:cubicBezTo>
                    <a:cubicBezTo>
                      <a:pt x="7218" y="13857"/>
                      <a:pt x="6103" y="13919"/>
                      <a:pt x="6103" y="13718"/>
                    </a:cubicBezTo>
                    <a:cubicBezTo>
                      <a:pt x="6103" y="13516"/>
                      <a:pt x="6475" y="12665"/>
                      <a:pt x="6368" y="12262"/>
                    </a:cubicBezTo>
                    <a:cubicBezTo>
                      <a:pt x="6262" y="11860"/>
                      <a:pt x="5785" y="11891"/>
                      <a:pt x="5785" y="11891"/>
                    </a:cubicBezTo>
                    <a:cubicBezTo>
                      <a:pt x="5785" y="11891"/>
                      <a:pt x="5679" y="12107"/>
                      <a:pt x="5679" y="12278"/>
                    </a:cubicBezTo>
                    <a:cubicBezTo>
                      <a:pt x="5679" y="12448"/>
                      <a:pt x="5254" y="12402"/>
                      <a:pt x="5095" y="12278"/>
                    </a:cubicBezTo>
                    <a:cubicBezTo>
                      <a:pt x="4936" y="12154"/>
                      <a:pt x="4352" y="12278"/>
                      <a:pt x="4352" y="12154"/>
                    </a:cubicBezTo>
                    <a:cubicBezTo>
                      <a:pt x="4352" y="12030"/>
                      <a:pt x="4086" y="11767"/>
                      <a:pt x="4193" y="11566"/>
                    </a:cubicBezTo>
                    <a:cubicBezTo>
                      <a:pt x="4299" y="11364"/>
                      <a:pt x="4776" y="10993"/>
                      <a:pt x="4776" y="10993"/>
                    </a:cubicBezTo>
                    <a:lnTo>
                      <a:pt x="0" y="10946"/>
                    </a:lnTo>
                    <a:lnTo>
                      <a:pt x="631" y="8118"/>
                    </a:lnTo>
                    <a:lnTo>
                      <a:pt x="5088" y="8135"/>
                    </a:lnTo>
                    <a:cubicBezTo>
                      <a:pt x="5088" y="8135"/>
                      <a:pt x="5323" y="7246"/>
                      <a:pt x="5323" y="6818"/>
                    </a:cubicBezTo>
                    <a:cubicBezTo>
                      <a:pt x="5323" y="6390"/>
                      <a:pt x="5147" y="5826"/>
                      <a:pt x="6143" y="5347"/>
                    </a:cubicBezTo>
                    <a:cubicBezTo>
                      <a:pt x="7140" y="4868"/>
                      <a:pt x="8430" y="4474"/>
                      <a:pt x="9251" y="4166"/>
                    </a:cubicBezTo>
                    <a:cubicBezTo>
                      <a:pt x="10072" y="3858"/>
                      <a:pt x="10190" y="3841"/>
                      <a:pt x="9955" y="3567"/>
                    </a:cubicBezTo>
                    <a:cubicBezTo>
                      <a:pt x="9721" y="3294"/>
                      <a:pt x="9721" y="2951"/>
                      <a:pt x="9134" y="2969"/>
                    </a:cubicBezTo>
                    <a:cubicBezTo>
                      <a:pt x="8548" y="2986"/>
                      <a:pt x="8020" y="2969"/>
                      <a:pt x="7727" y="2746"/>
                    </a:cubicBezTo>
                    <a:cubicBezTo>
                      <a:pt x="7433" y="2524"/>
                      <a:pt x="6730" y="2113"/>
                      <a:pt x="6671" y="1822"/>
                    </a:cubicBezTo>
                    <a:cubicBezTo>
                      <a:pt x="6613" y="1531"/>
                      <a:pt x="6840" y="1489"/>
                      <a:pt x="6697" y="1397"/>
                    </a:cubicBezTo>
                    <a:cubicBezTo>
                      <a:pt x="6554" y="1305"/>
                      <a:pt x="6755" y="1021"/>
                      <a:pt x="6783" y="788"/>
                    </a:cubicBezTo>
                    <a:cubicBezTo>
                      <a:pt x="6812" y="554"/>
                      <a:pt x="7842" y="2"/>
                      <a:pt x="9729" y="0"/>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13343" name="Shape 1040"/>
              <p:cNvSpPr/>
              <p:nvPr/>
            </p:nvSpPr>
            <p:spPr bwMode="auto">
              <a:xfrm>
                <a:off x="4543602" y="2450786"/>
                <a:ext cx="97327" cy="79928"/>
              </a:xfrm>
              <a:custGeom>
                <a:avLst/>
                <a:gdLst>
                  <a:gd name="T0" fmla="*/ 48664 w 21600"/>
                  <a:gd name="T1" fmla="*/ 39964 h 21600"/>
                  <a:gd name="T2" fmla="*/ 48664 w 21600"/>
                  <a:gd name="T3" fmla="*/ 39964 h 21600"/>
                  <a:gd name="T4" fmla="*/ 48664 w 21600"/>
                  <a:gd name="T5" fmla="*/ 39964 h 21600"/>
                  <a:gd name="T6" fmla="*/ 48664 w 21600"/>
                  <a:gd name="T7" fmla="*/ 3996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0" y="0"/>
                    </a:moveTo>
                    <a:cubicBezTo>
                      <a:pt x="20837" y="1583"/>
                      <a:pt x="21229" y="3095"/>
                      <a:pt x="21600" y="4439"/>
                    </a:cubicBezTo>
                    <a:cubicBezTo>
                      <a:pt x="10590" y="3782"/>
                      <a:pt x="4549" y="13958"/>
                      <a:pt x="0" y="21600"/>
                    </a:cubicBezTo>
                    <a:cubicBezTo>
                      <a:pt x="1704" y="18222"/>
                      <a:pt x="1487" y="13002"/>
                      <a:pt x="1393" y="10461"/>
                    </a:cubicBezTo>
                    <a:cubicBezTo>
                      <a:pt x="4070" y="7225"/>
                      <a:pt x="8060" y="3929"/>
                      <a:pt x="11634" y="2160"/>
                    </a:cubicBezTo>
                    <a:cubicBezTo>
                      <a:pt x="14683" y="649"/>
                      <a:pt x="18140" y="78"/>
                      <a:pt x="20460" y="0"/>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63" name="Group 1"/>
          <p:cNvGrpSpPr>
            <a:grpSpLocks/>
          </p:cNvGrpSpPr>
          <p:nvPr/>
        </p:nvGrpSpPr>
        <p:grpSpPr bwMode="auto">
          <a:xfrm>
            <a:off x="5472113" y="1019175"/>
            <a:ext cx="411162" cy="411163"/>
            <a:chOff x="7635014" y="1926549"/>
            <a:chExt cx="548204" cy="548202"/>
          </a:xfrm>
        </p:grpSpPr>
        <p:sp>
          <p:nvSpPr>
            <p:cNvPr id="9" name="Oval 58"/>
            <p:cNvSpPr/>
            <p:nvPr/>
          </p:nvSpPr>
          <p:spPr>
            <a:xfrm>
              <a:off x="7635014"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0" name="Freeform 11"/>
            <p:cNvSpPr>
              <a:spLocks noEditPoints="1"/>
            </p:cNvSpPr>
            <p:nvPr/>
          </p:nvSpPr>
          <p:spPr bwMode="auto">
            <a:xfrm>
              <a:off x="7728145" y="2036613"/>
              <a:ext cx="380992" cy="313258"/>
            </a:xfrm>
            <a:custGeom>
              <a:avLst/>
              <a:gdLst>
                <a:gd name="T0" fmla="*/ 344263 w 287"/>
                <a:gd name="T1" fmla="*/ 103523 h 237"/>
                <a:gd name="T2" fmla="*/ 323077 w 287"/>
                <a:gd name="T3" fmla="*/ 124759 h 237"/>
                <a:gd name="T4" fmla="*/ 344263 w 287"/>
                <a:gd name="T5" fmla="*/ 147322 h 237"/>
                <a:gd name="T6" fmla="*/ 366772 w 287"/>
                <a:gd name="T7" fmla="*/ 124759 h 237"/>
                <a:gd name="T8" fmla="*/ 344263 w 287"/>
                <a:gd name="T9" fmla="*/ 103523 h 237"/>
                <a:gd name="T10" fmla="*/ 35750 w 287"/>
                <a:gd name="T11" fmla="*/ 103523 h 237"/>
                <a:gd name="T12" fmla="*/ 14565 w 287"/>
                <a:gd name="T13" fmla="*/ 124759 h 237"/>
                <a:gd name="T14" fmla="*/ 35750 w 287"/>
                <a:gd name="T15" fmla="*/ 147322 h 237"/>
                <a:gd name="T16" fmla="*/ 56936 w 287"/>
                <a:gd name="T17" fmla="*/ 124759 h 237"/>
                <a:gd name="T18" fmla="*/ 35750 w 287"/>
                <a:gd name="T19" fmla="*/ 103523 h 237"/>
                <a:gd name="T20" fmla="*/ 280706 w 287"/>
                <a:gd name="T21" fmla="*/ 65034 h 237"/>
                <a:gd name="T22" fmla="*/ 248928 w 287"/>
                <a:gd name="T23" fmla="*/ 96887 h 237"/>
                <a:gd name="T24" fmla="*/ 280706 w 287"/>
                <a:gd name="T25" fmla="*/ 128741 h 237"/>
                <a:gd name="T26" fmla="*/ 312485 w 287"/>
                <a:gd name="T27" fmla="*/ 96887 h 237"/>
                <a:gd name="T28" fmla="*/ 280706 w 287"/>
                <a:gd name="T29" fmla="*/ 65034 h 237"/>
                <a:gd name="T30" fmla="*/ 380013 w 287"/>
                <a:gd name="T31" fmla="*/ 260136 h 237"/>
                <a:gd name="T32" fmla="*/ 342939 w 287"/>
                <a:gd name="T33" fmla="*/ 260136 h 237"/>
                <a:gd name="T34" fmla="*/ 342939 w 287"/>
                <a:gd name="T35" fmla="*/ 192447 h 237"/>
                <a:gd name="T36" fmla="*/ 334994 w 287"/>
                <a:gd name="T37" fmla="*/ 160594 h 237"/>
                <a:gd name="T38" fmla="*/ 344263 w 287"/>
                <a:gd name="T39" fmla="*/ 159267 h 237"/>
                <a:gd name="T40" fmla="*/ 380013 w 287"/>
                <a:gd name="T41" fmla="*/ 195102 h 237"/>
                <a:gd name="T42" fmla="*/ 380013 w 287"/>
                <a:gd name="T43" fmla="*/ 260136 h 237"/>
                <a:gd name="T44" fmla="*/ 99307 w 287"/>
                <a:gd name="T45" fmla="*/ 65034 h 237"/>
                <a:gd name="T46" fmla="*/ 67528 w 287"/>
                <a:gd name="T47" fmla="*/ 96887 h 237"/>
                <a:gd name="T48" fmla="*/ 99307 w 287"/>
                <a:gd name="T49" fmla="*/ 128741 h 237"/>
                <a:gd name="T50" fmla="*/ 131085 w 287"/>
                <a:gd name="T51" fmla="*/ 96887 h 237"/>
                <a:gd name="T52" fmla="*/ 99307 w 287"/>
                <a:gd name="T53" fmla="*/ 65034 h 237"/>
                <a:gd name="T54" fmla="*/ 35750 w 287"/>
                <a:gd name="T55" fmla="*/ 159267 h 237"/>
                <a:gd name="T56" fmla="*/ 45019 w 287"/>
                <a:gd name="T57" fmla="*/ 160594 h 237"/>
                <a:gd name="T58" fmla="*/ 37074 w 287"/>
                <a:gd name="T59" fmla="*/ 192447 h 237"/>
                <a:gd name="T60" fmla="*/ 37074 w 287"/>
                <a:gd name="T61" fmla="*/ 260136 h 237"/>
                <a:gd name="T62" fmla="*/ 0 w 287"/>
                <a:gd name="T63" fmla="*/ 260136 h 237"/>
                <a:gd name="T64" fmla="*/ 0 w 287"/>
                <a:gd name="T65" fmla="*/ 195102 h 237"/>
                <a:gd name="T66" fmla="*/ 35750 w 287"/>
                <a:gd name="T67" fmla="*/ 159267 h 237"/>
                <a:gd name="T68" fmla="*/ 190669 w 287"/>
                <a:gd name="T69" fmla="*/ 0 h 237"/>
                <a:gd name="T70" fmla="*/ 143001 w 287"/>
                <a:gd name="T71" fmla="*/ 47780 h 237"/>
                <a:gd name="T72" fmla="*/ 190669 w 287"/>
                <a:gd name="T73" fmla="*/ 95560 h 237"/>
                <a:gd name="T74" fmla="*/ 237012 w 287"/>
                <a:gd name="T75" fmla="*/ 47780 h 237"/>
                <a:gd name="T76" fmla="*/ 190669 w 287"/>
                <a:gd name="T77" fmla="*/ 0 h 237"/>
                <a:gd name="T78" fmla="*/ 332346 w 287"/>
                <a:gd name="T79" fmla="*/ 284026 h 237"/>
                <a:gd name="T80" fmla="*/ 275410 w 287"/>
                <a:gd name="T81" fmla="*/ 284026 h 237"/>
                <a:gd name="T82" fmla="*/ 275410 w 287"/>
                <a:gd name="T83" fmla="*/ 181830 h 237"/>
                <a:gd name="T84" fmla="*/ 266142 w 287"/>
                <a:gd name="T85" fmla="*/ 143340 h 237"/>
                <a:gd name="T86" fmla="*/ 280706 w 287"/>
                <a:gd name="T87" fmla="*/ 140686 h 237"/>
                <a:gd name="T88" fmla="*/ 332346 w 287"/>
                <a:gd name="T89" fmla="*/ 192447 h 237"/>
                <a:gd name="T90" fmla="*/ 332346 w 287"/>
                <a:gd name="T91" fmla="*/ 284026 h 237"/>
                <a:gd name="T92" fmla="*/ 104603 w 287"/>
                <a:gd name="T93" fmla="*/ 181830 h 237"/>
                <a:gd name="T94" fmla="*/ 104603 w 287"/>
                <a:gd name="T95" fmla="*/ 284026 h 237"/>
                <a:gd name="T96" fmla="*/ 48991 w 287"/>
                <a:gd name="T97" fmla="*/ 284026 h 237"/>
                <a:gd name="T98" fmla="*/ 48991 w 287"/>
                <a:gd name="T99" fmla="*/ 192447 h 237"/>
                <a:gd name="T100" fmla="*/ 99307 w 287"/>
                <a:gd name="T101" fmla="*/ 140686 h 237"/>
                <a:gd name="T102" fmla="*/ 113871 w 287"/>
                <a:gd name="T103" fmla="*/ 143340 h 237"/>
                <a:gd name="T104" fmla="*/ 104603 w 287"/>
                <a:gd name="T105" fmla="*/ 181830 h 237"/>
                <a:gd name="T106" fmla="*/ 116520 w 287"/>
                <a:gd name="T107" fmla="*/ 314552 h 237"/>
                <a:gd name="T108" fmla="*/ 264817 w 287"/>
                <a:gd name="T109" fmla="*/ 314552 h 237"/>
                <a:gd name="T110" fmla="*/ 264817 w 287"/>
                <a:gd name="T111" fmla="*/ 181830 h 237"/>
                <a:gd name="T112" fmla="*/ 190669 w 287"/>
                <a:gd name="T113" fmla="*/ 107505 h 237"/>
                <a:gd name="T114" fmla="*/ 116520 w 287"/>
                <a:gd name="T115" fmla="*/ 181830 h 237"/>
                <a:gd name="T116" fmla="*/ 116520 w 287"/>
                <a:gd name="T117" fmla="*/ 314552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72" name="Group 2"/>
          <p:cNvGrpSpPr>
            <a:grpSpLocks/>
          </p:cNvGrpSpPr>
          <p:nvPr/>
        </p:nvGrpSpPr>
        <p:grpSpPr bwMode="auto">
          <a:xfrm>
            <a:off x="2747963" y="2720975"/>
            <a:ext cx="411162" cy="409575"/>
            <a:chOff x="3675789" y="5237051"/>
            <a:chExt cx="548204" cy="548202"/>
          </a:xfrm>
        </p:grpSpPr>
        <p:sp>
          <p:nvSpPr>
            <p:cNvPr id="73" name="Oval 72"/>
            <p:cNvSpPr/>
            <p:nvPr/>
          </p:nvSpPr>
          <p:spPr>
            <a:xfrm flipH="1">
              <a:off x="3675789" y="5237051"/>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35" name="Freeform 18"/>
            <p:cNvSpPr/>
            <p:nvPr/>
          </p:nvSpPr>
          <p:spPr bwMode="auto">
            <a:xfrm>
              <a:off x="3773154" y="5336918"/>
              <a:ext cx="357708" cy="359093"/>
            </a:xfrm>
            <a:custGeom>
              <a:avLst/>
              <a:gdLst>
                <a:gd name="T0" fmla="*/ 264699 w 360"/>
                <a:gd name="T1" fmla="*/ 358238 h 360"/>
                <a:gd name="T2" fmla="*/ 292562 w 360"/>
                <a:gd name="T3" fmla="*/ 329380 h 360"/>
                <a:gd name="T4" fmla="*/ 243802 w 360"/>
                <a:gd name="T5" fmla="*/ 154241 h 360"/>
                <a:gd name="T6" fmla="*/ 316444 w 360"/>
                <a:gd name="T7" fmla="*/ 81599 h 360"/>
                <a:gd name="T8" fmla="*/ 338337 w 360"/>
                <a:gd name="T9" fmla="*/ 18907 h 360"/>
                <a:gd name="T10" fmla="*/ 276640 w 360"/>
                <a:gd name="T11" fmla="*/ 41794 h 360"/>
                <a:gd name="T12" fmla="*/ 203997 w 360"/>
                <a:gd name="T13" fmla="*/ 114437 h 360"/>
                <a:gd name="T14" fmla="*/ 27863 w 360"/>
                <a:gd name="T15" fmla="*/ 64682 h 360"/>
                <a:gd name="T16" fmla="*/ 0 w 360"/>
                <a:gd name="T17" fmla="*/ 93540 h 360"/>
                <a:gd name="T18" fmla="*/ 147276 w 360"/>
                <a:gd name="T19" fmla="*/ 171158 h 360"/>
                <a:gd name="T20" fmla="*/ 97521 w 360"/>
                <a:gd name="T21" fmla="*/ 220913 h 360"/>
                <a:gd name="T22" fmla="*/ 37814 w 360"/>
                <a:gd name="T23" fmla="*/ 224894 h 360"/>
                <a:gd name="T24" fmla="*/ 8956 w 360"/>
                <a:gd name="T25" fmla="*/ 252757 h 360"/>
                <a:gd name="T26" fmla="*/ 79609 w 360"/>
                <a:gd name="T27" fmla="*/ 278630 h 360"/>
                <a:gd name="T28" fmla="*/ 104486 w 360"/>
                <a:gd name="T29" fmla="*/ 348287 h 360"/>
                <a:gd name="T30" fmla="*/ 133345 w 360"/>
                <a:gd name="T31" fmla="*/ 320424 h 360"/>
                <a:gd name="T32" fmla="*/ 136330 w 360"/>
                <a:gd name="T33" fmla="*/ 260718 h 360"/>
                <a:gd name="T34" fmla="*/ 187080 w 360"/>
                <a:gd name="T35" fmla="*/ 209967 h 360"/>
                <a:gd name="T36" fmla="*/ 264699 w 360"/>
                <a:gd name="T37" fmla="*/ 358238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sp>
        <p:nvSpPr>
          <p:cNvPr id="38928" name="Rectangle 53"/>
          <p:cNvSpPr>
            <a:spLocks noChangeArrowheads="1"/>
          </p:cNvSpPr>
          <p:nvPr/>
        </p:nvSpPr>
        <p:spPr bwMode="auto">
          <a:xfrm>
            <a:off x="4062413" y="1143000"/>
            <a:ext cx="1212850" cy="2771775"/>
          </a:xfrm>
          <a:prstGeom prst="rect">
            <a:avLst/>
          </a:prstGeom>
          <a:noFill/>
          <a:ln w="9525">
            <a:noFill/>
            <a:miter lim="800000"/>
            <a:headEnd/>
            <a:tailEnd/>
          </a:ln>
        </p:spPr>
        <p:txBody>
          <a:bodyPr anchor="ctr">
            <a:spAutoFit/>
          </a:bodyPr>
          <a:lstStyle/>
          <a:p>
            <a:r>
              <a:rPr lang="zh-CN" altLang="en-US" sz="4400" b="1">
                <a:latin typeface="隶书" pitchFamily="49" charset="-122"/>
                <a:ea typeface="隶书" pitchFamily="49" charset="-122"/>
              </a:rPr>
              <a:t>治疗方法</a:t>
            </a:r>
            <a:r>
              <a:rPr lang="zh-CN" altLang="en-US" sz="3600" b="1">
                <a:latin typeface="隶书" pitchFamily="49" charset="-122"/>
                <a:ea typeface="隶书" pitchFamily="49" charset="-122"/>
              </a:rPr>
              <a:t> </a:t>
            </a:r>
          </a:p>
        </p:txBody>
      </p:sp>
      <p:grpSp>
        <p:nvGrpSpPr>
          <p:cNvPr id="12" name="Group 1"/>
          <p:cNvGrpSpPr>
            <a:grpSpLocks/>
          </p:cNvGrpSpPr>
          <p:nvPr/>
        </p:nvGrpSpPr>
        <p:grpSpPr bwMode="auto">
          <a:xfrm>
            <a:off x="2792413" y="3541713"/>
            <a:ext cx="411162" cy="411162"/>
            <a:chOff x="7635014" y="1926549"/>
            <a:chExt cx="548204" cy="548202"/>
          </a:xfrm>
        </p:grpSpPr>
        <p:sp>
          <p:nvSpPr>
            <p:cNvPr id="71" name="Oval 58"/>
            <p:cNvSpPr/>
            <p:nvPr/>
          </p:nvSpPr>
          <p:spPr>
            <a:xfrm>
              <a:off x="7635014"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37" name="Freeform 11"/>
            <p:cNvSpPr>
              <a:spLocks noEditPoints="1"/>
            </p:cNvSpPr>
            <p:nvPr/>
          </p:nvSpPr>
          <p:spPr bwMode="auto">
            <a:xfrm>
              <a:off x="7728145" y="2036613"/>
              <a:ext cx="380992" cy="313259"/>
            </a:xfrm>
            <a:custGeom>
              <a:avLst/>
              <a:gdLst>
                <a:gd name="T0" fmla="*/ 344263 w 287"/>
                <a:gd name="T1" fmla="*/ 103523 h 237"/>
                <a:gd name="T2" fmla="*/ 323077 w 287"/>
                <a:gd name="T3" fmla="*/ 124759 h 237"/>
                <a:gd name="T4" fmla="*/ 344263 w 287"/>
                <a:gd name="T5" fmla="*/ 147322 h 237"/>
                <a:gd name="T6" fmla="*/ 366772 w 287"/>
                <a:gd name="T7" fmla="*/ 124759 h 237"/>
                <a:gd name="T8" fmla="*/ 344263 w 287"/>
                <a:gd name="T9" fmla="*/ 103523 h 237"/>
                <a:gd name="T10" fmla="*/ 35750 w 287"/>
                <a:gd name="T11" fmla="*/ 103523 h 237"/>
                <a:gd name="T12" fmla="*/ 14565 w 287"/>
                <a:gd name="T13" fmla="*/ 124759 h 237"/>
                <a:gd name="T14" fmla="*/ 35750 w 287"/>
                <a:gd name="T15" fmla="*/ 147322 h 237"/>
                <a:gd name="T16" fmla="*/ 56936 w 287"/>
                <a:gd name="T17" fmla="*/ 124759 h 237"/>
                <a:gd name="T18" fmla="*/ 35750 w 287"/>
                <a:gd name="T19" fmla="*/ 103523 h 237"/>
                <a:gd name="T20" fmla="*/ 280706 w 287"/>
                <a:gd name="T21" fmla="*/ 65034 h 237"/>
                <a:gd name="T22" fmla="*/ 248928 w 287"/>
                <a:gd name="T23" fmla="*/ 96887 h 237"/>
                <a:gd name="T24" fmla="*/ 280706 w 287"/>
                <a:gd name="T25" fmla="*/ 128741 h 237"/>
                <a:gd name="T26" fmla="*/ 312485 w 287"/>
                <a:gd name="T27" fmla="*/ 96887 h 237"/>
                <a:gd name="T28" fmla="*/ 280706 w 287"/>
                <a:gd name="T29" fmla="*/ 65034 h 237"/>
                <a:gd name="T30" fmla="*/ 380013 w 287"/>
                <a:gd name="T31" fmla="*/ 260136 h 237"/>
                <a:gd name="T32" fmla="*/ 342939 w 287"/>
                <a:gd name="T33" fmla="*/ 260136 h 237"/>
                <a:gd name="T34" fmla="*/ 342939 w 287"/>
                <a:gd name="T35" fmla="*/ 192447 h 237"/>
                <a:gd name="T36" fmla="*/ 334994 w 287"/>
                <a:gd name="T37" fmla="*/ 160594 h 237"/>
                <a:gd name="T38" fmla="*/ 344263 w 287"/>
                <a:gd name="T39" fmla="*/ 159267 h 237"/>
                <a:gd name="T40" fmla="*/ 380013 w 287"/>
                <a:gd name="T41" fmla="*/ 195102 h 237"/>
                <a:gd name="T42" fmla="*/ 380013 w 287"/>
                <a:gd name="T43" fmla="*/ 260136 h 237"/>
                <a:gd name="T44" fmla="*/ 99307 w 287"/>
                <a:gd name="T45" fmla="*/ 65034 h 237"/>
                <a:gd name="T46" fmla="*/ 67528 w 287"/>
                <a:gd name="T47" fmla="*/ 96887 h 237"/>
                <a:gd name="T48" fmla="*/ 99307 w 287"/>
                <a:gd name="T49" fmla="*/ 128741 h 237"/>
                <a:gd name="T50" fmla="*/ 131085 w 287"/>
                <a:gd name="T51" fmla="*/ 96887 h 237"/>
                <a:gd name="T52" fmla="*/ 99307 w 287"/>
                <a:gd name="T53" fmla="*/ 65034 h 237"/>
                <a:gd name="T54" fmla="*/ 35750 w 287"/>
                <a:gd name="T55" fmla="*/ 159267 h 237"/>
                <a:gd name="T56" fmla="*/ 45019 w 287"/>
                <a:gd name="T57" fmla="*/ 160594 h 237"/>
                <a:gd name="T58" fmla="*/ 37074 w 287"/>
                <a:gd name="T59" fmla="*/ 192447 h 237"/>
                <a:gd name="T60" fmla="*/ 37074 w 287"/>
                <a:gd name="T61" fmla="*/ 260136 h 237"/>
                <a:gd name="T62" fmla="*/ 0 w 287"/>
                <a:gd name="T63" fmla="*/ 260136 h 237"/>
                <a:gd name="T64" fmla="*/ 0 w 287"/>
                <a:gd name="T65" fmla="*/ 195102 h 237"/>
                <a:gd name="T66" fmla="*/ 35750 w 287"/>
                <a:gd name="T67" fmla="*/ 159267 h 237"/>
                <a:gd name="T68" fmla="*/ 190669 w 287"/>
                <a:gd name="T69" fmla="*/ 0 h 237"/>
                <a:gd name="T70" fmla="*/ 143001 w 287"/>
                <a:gd name="T71" fmla="*/ 47780 h 237"/>
                <a:gd name="T72" fmla="*/ 190669 w 287"/>
                <a:gd name="T73" fmla="*/ 95560 h 237"/>
                <a:gd name="T74" fmla="*/ 237012 w 287"/>
                <a:gd name="T75" fmla="*/ 47780 h 237"/>
                <a:gd name="T76" fmla="*/ 190669 w 287"/>
                <a:gd name="T77" fmla="*/ 0 h 237"/>
                <a:gd name="T78" fmla="*/ 332346 w 287"/>
                <a:gd name="T79" fmla="*/ 284026 h 237"/>
                <a:gd name="T80" fmla="*/ 275410 w 287"/>
                <a:gd name="T81" fmla="*/ 284026 h 237"/>
                <a:gd name="T82" fmla="*/ 275410 w 287"/>
                <a:gd name="T83" fmla="*/ 181830 h 237"/>
                <a:gd name="T84" fmla="*/ 266142 w 287"/>
                <a:gd name="T85" fmla="*/ 143340 h 237"/>
                <a:gd name="T86" fmla="*/ 280706 w 287"/>
                <a:gd name="T87" fmla="*/ 140686 h 237"/>
                <a:gd name="T88" fmla="*/ 332346 w 287"/>
                <a:gd name="T89" fmla="*/ 192447 h 237"/>
                <a:gd name="T90" fmla="*/ 332346 w 287"/>
                <a:gd name="T91" fmla="*/ 284026 h 237"/>
                <a:gd name="T92" fmla="*/ 104603 w 287"/>
                <a:gd name="T93" fmla="*/ 181830 h 237"/>
                <a:gd name="T94" fmla="*/ 104603 w 287"/>
                <a:gd name="T95" fmla="*/ 284026 h 237"/>
                <a:gd name="T96" fmla="*/ 48991 w 287"/>
                <a:gd name="T97" fmla="*/ 284026 h 237"/>
                <a:gd name="T98" fmla="*/ 48991 w 287"/>
                <a:gd name="T99" fmla="*/ 192447 h 237"/>
                <a:gd name="T100" fmla="*/ 99307 w 287"/>
                <a:gd name="T101" fmla="*/ 140686 h 237"/>
                <a:gd name="T102" fmla="*/ 113871 w 287"/>
                <a:gd name="T103" fmla="*/ 143340 h 237"/>
                <a:gd name="T104" fmla="*/ 104603 w 287"/>
                <a:gd name="T105" fmla="*/ 181830 h 237"/>
                <a:gd name="T106" fmla="*/ 116520 w 287"/>
                <a:gd name="T107" fmla="*/ 314552 h 237"/>
                <a:gd name="T108" fmla="*/ 264817 w 287"/>
                <a:gd name="T109" fmla="*/ 314552 h 237"/>
                <a:gd name="T110" fmla="*/ 264817 w 287"/>
                <a:gd name="T111" fmla="*/ 181830 h 237"/>
                <a:gd name="T112" fmla="*/ 190669 w 287"/>
                <a:gd name="T113" fmla="*/ 107505 h 237"/>
                <a:gd name="T114" fmla="*/ 116520 w 287"/>
                <a:gd name="T115" fmla="*/ 181830 h 237"/>
                <a:gd name="T116" fmla="*/ 116520 w 287"/>
                <a:gd name="T117" fmla="*/ 314552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sp>
        <p:nvSpPr>
          <p:cNvPr id="38930" name="Rectangle 58"/>
          <p:cNvSpPr>
            <a:spLocks noChangeArrowheads="1"/>
          </p:cNvSpPr>
          <p:nvPr/>
        </p:nvSpPr>
        <p:spPr bwMode="auto">
          <a:xfrm>
            <a:off x="1062038" y="3608388"/>
            <a:ext cx="1555750" cy="366712"/>
          </a:xfrm>
          <a:prstGeom prst="rect">
            <a:avLst/>
          </a:prstGeom>
          <a:noFill/>
          <a:ln w="9525">
            <a:noFill/>
            <a:miter lim="800000"/>
            <a:headEnd/>
            <a:tailEnd/>
          </a:ln>
        </p:spPr>
        <p:txBody>
          <a:bodyPr wrap="none" anchor="ctr">
            <a:spAutoFit/>
          </a:bodyPr>
          <a:lstStyle/>
          <a:p>
            <a:r>
              <a:rPr lang="en-US" altLang="zh-CN"/>
              <a:t>4.</a:t>
            </a:r>
            <a:r>
              <a:rPr lang="zh-CN" altLang="en-US"/>
              <a:t>发音训练</a:t>
            </a:r>
          </a:p>
        </p:txBody>
      </p:sp>
      <p:grpSp>
        <p:nvGrpSpPr>
          <p:cNvPr id="13" name="Group 54"/>
          <p:cNvGrpSpPr>
            <a:grpSpLocks/>
          </p:cNvGrpSpPr>
          <p:nvPr/>
        </p:nvGrpSpPr>
        <p:grpSpPr bwMode="auto">
          <a:xfrm>
            <a:off x="5661025" y="3594100"/>
            <a:ext cx="412750" cy="411163"/>
            <a:chOff x="3818283" y="1926549"/>
            <a:chExt cx="548204" cy="548202"/>
          </a:xfrm>
        </p:grpSpPr>
        <p:sp>
          <p:nvSpPr>
            <p:cNvPr id="60" name="Oval 55"/>
            <p:cNvSpPr/>
            <p:nvPr/>
          </p:nvSpPr>
          <p:spPr>
            <a:xfrm flipH="1">
              <a:off x="3818283"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55" name="Freeform 61"/>
            <p:cNvSpPr>
              <a:spLocks noEditPoints="1"/>
            </p:cNvSpPr>
            <p:nvPr/>
          </p:nvSpPr>
          <p:spPr bwMode="auto">
            <a:xfrm>
              <a:off x="3908948" y="2051430"/>
              <a:ext cx="377417" cy="298441"/>
            </a:xfrm>
            <a:custGeom>
              <a:avLst/>
              <a:gdLst>
                <a:gd name="T0" fmla="*/ 178150 w 106"/>
                <a:gd name="T1" fmla="*/ 39285 h 83"/>
                <a:gd name="T2" fmla="*/ 181713 w 106"/>
                <a:gd name="T3" fmla="*/ 39285 h 83"/>
                <a:gd name="T4" fmla="*/ 181713 w 106"/>
                <a:gd name="T5" fmla="*/ 153569 h 83"/>
                <a:gd name="T6" fmla="*/ 67697 w 106"/>
                <a:gd name="T7" fmla="*/ 96427 h 83"/>
                <a:gd name="T8" fmla="*/ 67697 w 106"/>
                <a:gd name="T9" fmla="*/ 92856 h 83"/>
                <a:gd name="T10" fmla="*/ 195965 w 106"/>
                <a:gd name="T11" fmla="*/ 149998 h 83"/>
                <a:gd name="T12" fmla="*/ 199528 w 106"/>
                <a:gd name="T13" fmla="*/ 153569 h 83"/>
                <a:gd name="T14" fmla="*/ 309981 w 106"/>
                <a:gd name="T15" fmla="*/ 96427 h 83"/>
                <a:gd name="T16" fmla="*/ 199528 w 106"/>
                <a:gd name="T17" fmla="*/ 39285 h 83"/>
                <a:gd name="T18" fmla="*/ 195965 w 106"/>
                <a:gd name="T19" fmla="*/ 39285 h 83"/>
                <a:gd name="T20" fmla="*/ 53445 w 106"/>
                <a:gd name="T21" fmla="*/ 103570 h 83"/>
                <a:gd name="T22" fmla="*/ 3563 w 106"/>
                <a:gd name="T23" fmla="*/ 124998 h 83"/>
                <a:gd name="T24" fmla="*/ 3563 w 106"/>
                <a:gd name="T25" fmla="*/ 132141 h 83"/>
                <a:gd name="T26" fmla="*/ 121142 w 106"/>
                <a:gd name="T27" fmla="*/ 189283 h 83"/>
                <a:gd name="T28" fmla="*/ 171024 w 106"/>
                <a:gd name="T29" fmla="*/ 164283 h 83"/>
                <a:gd name="T30" fmla="*/ 374115 w 106"/>
                <a:gd name="T31" fmla="*/ 57142 h 83"/>
                <a:gd name="T32" fmla="*/ 374115 w 106"/>
                <a:gd name="T33" fmla="*/ 64285 h 83"/>
                <a:gd name="T34" fmla="*/ 324233 w 106"/>
                <a:gd name="T35" fmla="*/ 89284 h 83"/>
                <a:gd name="T36" fmla="*/ 206654 w 106"/>
                <a:gd name="T37" fmla="*/ 28571 h 83"/>
                <a:gd name="T38" fmla="*/ 256536 w 106"/>
                <a:gd name="T39" fmla="*/ 0 h 83"/>
                <a:gd name="T40" fmla="*/ 374115 w 106"/>
                <a:gd name="T41" fmla="*/ 57142 h 83"/>
                <a:gd name="T42" fmla="*/ 377678 w 106"/>
                <a:gd name="T43" fmla="*/ 128569 h 83"/>
                <a:gd name="T44" fmla="*/ 256536 w 106"/>
                <a:gd name="T45" fmla="*/ 189283 h 83"/>
                <a:gd name="T46" fmla="*/ 206654 w 106"/>
                <a:gd name="T47" fmla="*/ 167855 h 83"/>
                <a:gd name="T48" fmla="*/ 206654 w 106"/>
                <a:gd name="T49" fmla="*/ 160712 h 83"/>
                <a:gd name="T50" fmla="*/ 327796 w 106"/>
                <a:gd name="T51" fmla="*/ 103570 h 83"/>
                <a:gd name="T52" fmla="*/ 171024 w 106"/>
                <a:gd name="T53" fmla="*/ 25000 h 83"/>
                <a:gd name="T54" fmla="*/ 117579 w 106"/>
                <a:gd name="T55" fmla="*/ 0 h 83"/>
                <a:gd name="T56" fmla="*/ 0 w 106"/>
                <a:gd name="T57" fmla="*/ 60713 h 83"/>
                <a:gd name="T58" fmla="*/ 49882 w 106"/>
                <a:gd name="T59" fmla="*/ 89284 h 83"/>
                <a:gd name="T60" fmla="*/ 171024 w 106"/>
                <a:gd name="T61" fmla="*/ 32142 h 83"/>
                <a:gd name="T62" fmla="*/ 171024 w 106"/>
                <a:gd name="T63" fmla="*/ 25000 h 83"/>
                <a:gd name="T64" fmla="*/ 195965 w 106"/>
                <a:gd name="T65" fmla="*/ 292853 h 83"/>
                <a:gd name="T66" fmla="*/ 199528 w 106"/>
                <a:gd name="T67" fmla="*/ 296424 h 83"/>
                <a:gd name="T68" fmla="*/ 320670 w 106"/>
                <a:gd name="T69" fmla="*/ 232139 h 83"/>
                <a:gd name="T70" fmla="*/ 317107 w 106"/>
                <a:gd name="T71" fmla="*/ 174997 h 83"/>
                <a:gd name="T72" fmla="*/ 260099 w 106"/>
                <a:gd name="T73" fmla="*/ 203568 h 83"/>
                <a:gd name="T74" fmla="*/ 256536 w 106"/>
                <a:gd name="T75" fmla="*/ 203568 h 83"/>
                <a:gd name="T76" fmla="*/ 199528 w 106"/>
                <a:gd name="T77" fmla="*/ 174997 h 83"/>
                <a:gd name="T78" fmla="*/ 195965 w 106"/>
                <a:gd name="T79" fmla="*/ 178569 h 83"/>
                <a:gd name="T80" fmla="*/ 60571 w 106"/>
                <a:gd name="T81" fmla="*/ 174997 h 83"/>
                <a:gd name="T82" fmla="*/ 117579 w 106"/>
                <a:gd name="T83" fmla="*/ 203568 h 83"/>
                <a:gd name="T84" fmla="*/ 178150 w 106"/>
                <a:gd name="T85" fmla="*/ 174997 h 83"/>
                <a:gd name="T86" fmla="*/ 181713 w 106"/>
                <a:gd name="T87" fmla="*/ 178569 h 83"/>
                <a:gd name="T88" fmla="*/ 181713 w 106"/>
                <a:gd name="T89" fmla="*/ 296424 h 83"/>
                <a:gd name="T90" fmla="*/ 60571 w 106"/>
                <a:gd name="T91" fmla="*/ 235711 h 83"/>
                <a:gd name="T92" fmla="*/ 57008 w 106"/>
                <a:gd name="T93" fmla="*/ 178569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sp>
        <p:nvSpPr>
          <p:cNvPr id="38932" name="Rectangle 62"/>
          <p:cNvSpPr>
            <a:spLocks noChangeArrowheads="1"/>
          </p:cNvSpPr>
          <p:nvPr/>
        </p:nvSpPr>
        <p:spPr bwMode="auto">
          <a:xfrm>
            <a:off x="5988050" y="3578225"/>
            <a:ext cx="3155950" cy="366713"/>
          </a:xfrm>
          <a:prstGeom prst="rect">
            <a:avLst/>
          </a:prstGeom>
          <a:noFill/>
          <a:ln w="9525">
            <a:noFill/>
            <a:miter lim="800000"/>
            <a:headEnd/>
            <a:tailEnd/>
          </a:ln>
        </p:spPr>
        <p:txBody>
          <a:bodyPr wrap="none" anchor="ctr">
            <a:spAutoFit/>
          </a:bodyPr>
          <a:lstStyle/>
          <a:p>
            <a:r>
              <a:rPr lang="en-US" altLang="zh-CN"/>
              <a:t>8.</a:t>
            </a:r>
            <a:r>
              <a:rPr lang="zh-CN" altLang="en-US"/>
              <a:t>替代言语交流方法的训练</a:t>
            </a:r>
          </a:p>
        </p:txBody>
      </p:sp>
    </p:spTree>
  </p:cSld>
  <p:clrMapOvr>
    <a:masterClrMapping/>
  </p:clrMapOvr>
  <p:transition advTm="365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childTnLst>
                          </p:cTn>
                        </p:par>
                        <p:par>
                          <p:cTn id="19" fill="hold">
                            <p:stCondLst>
                              <p:cond delay="1000"/>
                            </p:stCondLst>
                            <p:childTnLst>
                              <p:par>
                                <p:cTn id="20" presetID="17" presetClass="entr" presetSubtype="10"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strVal val="#ppt_h"/>
                                          </p:val>
                                        </p:tav>
                                        <p:tav tm="100000">
                                          <p:val>
                                            <p:strVal val="#ppt_h"/>
                                          </p:val>
                                        </p:tav>
                                      </p:tavLst>
                                    </p:anim>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par>
                          <p:cTn id="28" fill="hold">
                            <p:stCondLst>
                              <p:cond delay="2000"/>
                            </p:stCondLst>
                            <p:childTnLst>
                              <p:par>
                                <p:cTn id="29" presetID="17" presetClass="entr" presetSubtype="1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4579"/>
                                        </p:tgtEl>
                                        <p:attrNameLst>
                                          <p:attrName>style.visibility</p:attrName>
                                        </p:attrNameLst>
                                      </p:cBhvr>
                                      <p:to>
                                        <p:strVal val="visible"/>
                                      </p:to>
                                    </p:set>
                                    <p:animEffect transition="in" filter="fade">
                                      <p:cBhvr>
                                        <p:cTn id="36" dur="500"/>
                                        <p:tgtEl>
                                          <p:spTgt spid="24579"/>
                                        </p:tgtEl>
                                      </p:cBhvr>
                                    </p:animEffect>
                                  </p:childTnLst>
                                </p:cTn>
                              </p:par>
                            </p:childTnLst>
                          </p:cTn>
                        </p:par>
                        <p:par>
                          <p:cTn id="37" fill="hold">
                            <p:stCondLst>
                              <p:cond delay="3000"/>
                            </p:stCondLst>
                            <p:childTnLst>
                              <p:par>
                                <p:cTn id="38" presetID="17" presetClass="entr" presetSubtype="10"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par>
                          <p:cTn id="46" fill="hold">
                            <p:stCondLst>
                              <p:cond delay="4000"/>
                            </p:stCondLst>
                            <p:childTnLst>
                              <p:par>
                                <p:cTn id="47" presetID="17" presetClass="entr" presetSubtype="10"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10"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childTnLst>
                          </p:cTn>
                        </p:par>
                        <p:par>
                          <p:cTn id="55" fill="hold">
                            <p:stCondLst>
                              <p:cond delay="5000"/>
                            </p:stCondLst>
                            <p:childTnLst>
                              <p:par>
                                <p:cTn id="56" presetID="17" presetClass="entr" presetSubtype="10"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strVal val="#ppt_h"/>
                                          </p:val>
                                        </p:tav>
                                        <p:tav tm="100000">
                                          <p:val>
                                            <p:strVal val="#ppt_h"/>
                                          </p:val>
                                        </p:tav>
                                      </p:tavLst>
                                    </p:anim>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7" presetClass="entr" presetSubtype="10"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strVal val="#ppt_h"/>
                                          </p:val>
                                        </p:tav>
                                        <p:tav tm="100000">
                                          <p:val>
                                            <p:strVal val="#ppt_h"/>
                                          </p:val>
                                        </p:tav>
                                      </p:tavLst>
                                    </p:anim>
                                  </p:childTnLst>
                                </p:cTn>
                              </p:par>
                            </p:childTnLst>
                          </p:cTn>
                        </p:par>
                        <p:par>
                          <p:cTn id="69" fill="hold">
                            <p:stCondLst>
                              <p:cond delay="6500"/>
                            </p:stCondLst>
                            <p:childTnLst>
                              <p:par>
                                <p:cTn id="70" presetID="10" presetClass="entr" presetSubtype="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par>
                          <p:cTn id="73" fill="hold">
                            <p:stCondLst>
                              <p:cond delay="7000"/>
                            </p:stCondLst>
                            <p:childTnLst>
                              <p:par>
                                <p:cTn id="74" presetID="17" presetClass="entr" presetSubtype="10"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strVal val="#ppt_h"/>
                                          </p:val>
                                        </p:tav>
                                        <p:tav tm="100000">
                                          <p:val>
                                            <p:strVal val="#ppt_h"/>
                                          </p:val>
                                        </p:tav>
                                      </p:tavLst>
                                    </p:anim>
                                  </p:childTnLst>
                                </p:cTn>
                              </p:par>
                            </p:childTnLst>
                          </p:cTn>
                        </p:par>
                        <p:par>
                          <p:cTn id="78" fill="hold">
                            <p:stCondLst>
                              <p:cond delay="7500"/>
                            </p:stCondLst>
                            <p:childTnLst>
                              <p:par>
                                <p:cTn id="79" presetID="17" presetClass="entr" presetSubtype="10" fill="hold"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500" fill="hold"/>
                                        <p:tgtEl>
                                          <p:spTgt spid="13"/>
                                        </p:tgtEl>
                                        <p:attrNameLst>
                                          <p:attrName>ppt_w</p:attrName>
                                        </p:attrNameLst>
                                      </p:cBhvr>
                                      <p:tavLst>
                                        <p:tav tm="0">
                                          <p:val>
                                            <p:fltVal val="0"/>
                                          </p:val>
                                        </p:tav>
                                        <p:tav tm="100000">
                                          <p:val>
                                            <p:strVal val="#ppt_w"/>
                                          </p:val>
                                        </p:tav>
                                      </p:tavLst>
                                    </p:anim>
                                    <p:anim calcmode="lin" valueType="num">
                                      <p:cBhvr>
                                        <p:cTn id="82"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184" b="995"/>
          <a:stretch>
            <a:fillRect/>
          </a:stretch>
        </p:blipFill>
        <p:spPr bwMode="auto">
          <a:xfrm>
            <a:off x="42863" y="276225"/>
            <a:ext cx="3487737" cy="4862513"/>
          </a:xfrm>
          <a:prstGeom prst="rect">
            <a:avLst/>
          </a:prstGeom>
          <a:noFill/>
          <a:ln w="9525">
            <a:noFill/>
            <a:miter lim="800000"/>
            <a:headEnd/>
            <a:tailEnd/>
          </a:ln>
        </p:spPr>
      </p:pic>
      <p:sp>
        <p:nvSpPr>
          <p:cNvPr id="3" name="文本框 2"/>
          <p:cNvSpPr txBox="1"/>
          <p:nvPr/>
        </p:nvSpPr>
        <p:spPr>
          <a:xfrm>
            <a:off x="3457575" y="1909763"/>
            <a:ext cx="4703763" cy="1322387"/>
          </a:xfrm>
          <a:prstGeom prst="rect">
            <a:avLst/>
          </a:prstGeom>
          <a:noFill/>
        </p:spPr>
        <p:txBody>
          <a:bodyPr>
            <a:spAutoFit/>
          </a:bodyPr>
          <a:lstStyle/>
          <a:p>
            <a:pPr fontAlgn="auto">
              <a:spcBef>
                <a:spcPts val="0"/>
              </a:spcBef>
              <a:spcAft>
                <a:spcPts val="0"/>
              </a:spcAft>
              <a:defRPr/>
            </a:pPr>
            <a:r>
              <a:rPr lang="zh-CN" altLang="en-US" sz="800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谢谢观看</a:t>
            </a: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872038" y="-62547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083425" y="3111500"/>
            <a:ext cx="981075" cy="889000"/>
          </a:xfrm>
          <a:prstGeom prst="rect">
            <a:avLst/>
          </a:prstGeom>
          <a:noFill/>
          <a:ln w="9525">
            <a:noFill/>
            <a:miter lim="800000"/>
            <a:headEnd/>
            <a:tailEnd/>
          </a:ln>
        </p:spPr>
      </p:pic>
    </p:spTree>
  </p:cSld>
  <p:clrMapOvr>
    <a:masterClrMapping/>
  </p:clrMapOvr>
  <p:transition advTm="636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65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15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a:stretch>
            <a:fillRect/>
          </a:stretch>
        </p:blipFill>
        <p:spPr bwMode="auto">
          <a:xfrm>
            <a:off x="1058863" y="2036763"/>
            <a:ext cx="1793875" cy="2103437"/>
          </a:xfrm>
          <a:prstGeom prst="rect">
            <a:avLst/>
          </a:prstGeom>
          <a:noFill/>
          <a:ln w="9525">
            <a:noFill/>
            <a:miter lim="800000"/>
            <a:headEnd/>
            <a:tailEnd/>
          </a:ln>
        </p:spPr>
      </p:pic>
      <p:sp>
        <p:nvSpPr>
          <p:cNvPr id="19" name="TextBox 33"/>
          <p:cNvSpPr txBox="1">
            <a:spLocks noChangeArrowheads="1"/>
          </p:cNvSpPr>
          <p:nvPr/>
        </p:nvSpPr>
        <p:spPr bwMode="auto">
          <a:xfrm>
            <a:off x="889000" y="387350"/>
            <a:ext cx="3135313" cy="706438"/>
          </a:xfrm>
          <a:prstGeom prst="rect">
            <a:avLst/>
          </a:prstGeom>
          <a:noFill/>
          <a:ln w="9525">
            <a:noFill/>
            <a:miter lim="800000"/>
            <a:headEnd/>
            <a:tailEnd/>
          </a:ln>
        </p:spPr>
        <p:txBody>
          <a:bodyPr>
            <a:spAutoFit/>
          </a:bodyPr>
          <a:lstStyle/>
          <a:p>
            <a:r>
              <a:rPr lang="zh-CN" altLang="en-US" sz="4000">
                <a:solidFill>
                  <a:srgbClr val="FF7F7F"/>
                </a:solidFill>
                <a:latin typeface="微软雅黑" pitchFamily="34" charset="-122"/>
                <a:ea typeface="微软雅黑" pitchFamily="34" charset="-122"/>
              </a:rPr>
              <a:t>目录</a:t>
            </a:r>
            <a:r>
              <a:rPr lang="zh-CN" altLang="en-US" sz="4000" b="1">
                <a:solidFill>
                  <a:srgbClr val="FF7F7F"/>
                </a:solidFill>
                <a:latin typeface="微软雅黑" pitchFamily="34" charset="-122"/>
                <a:ea typeface="微软雅黑" pitchFamily="34" charset="-122"/>
              </a:rPr>
              <a:t> </a:t>
            </a:r>
            <a:r>
              <a:rPr lang="en-US" altLang="zh-CN" sz="2000">
                <a:solidFill>
                  <a:srgbClr val="FF7F7F"/>
                </a:solidFill>
                <a:latin typeface="微软雅黑" pitchFamily="34" charset="-122"/>
                <a:ea typeface="微软雅黑" pitchFamily="34" charset="-122"/>
                <a:cs typeface="Arial" charset="0"/>
              </a:rPr>
              <a:t>Contents</a:t>
            </a:r>
          </a:p>
        </p:txBody>
      </p:sp>
      <p:sp>
        <p:nvSpPr>
          <p:cNvPr id="50" name="圆角矩形 3"/>
          <p:cNvSpPr/>
          <p:nvPr/>
        </p:nvSpPr>
        <p:spPr>
          <a:xfrm>
            <a:off x="4084638" y="1323975"/>
            <a:ext cx="3452812"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smtClean="0">
                <a:solidFill>
                  <a:schemeClr val="bg1"/>
                </a:solidFill>
                <a:latin typeface="微软雅黑" panose="020B0503020204020204" charset="-122"/>
                <a:ea typeface="微软雅黑" panose="020B0503020204020204" charset="-122"/>
              </a:rPr>
              <a:t>概述</a:t>
            </a:r>
            <a:endParaRPr lang="zh-CN" altLang="en-US" sz="2800" dirty="0">
              <a:solidFill>
                <a:schemeClr val="bg1"/>
              </a:solidFill>
              <a:latin typeface="微软雅黑" panose="020B0503020204020204" charset="-122"/>
              <a:ea typeface="微软雅黑" panose="020B0503020204020204" charset="-122"/>
            </a:endParaRPr>
          </a:p>
        </p:txBody>
      </p:sp>
      <p:sp>
        <p:nvSpPr>
          <p:cNvPr id="51" name="圆角矩形 1"/>
          <p:cNvSpPr/>
          <p:nvPr/>
        </p:nvSpPr>
        <p:spPr>
          <a:xfrm>
            <a:off x="3221038" y="1323975"/>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01</a:t>
            </a:r>
          </a:p>
        </p:txBody>
      </p:sp>
      <p:sp>
        <p:nvSpPr>
          <p:cNvPr id="52" name="圆角矩形 3"/>
          <p:cNvSpPr/>
          <p:nvPr/>
        </p:nvSpPr>
        <p:spPr>
          <a:xfrm>
            <a:off x="4084638" y="2143125"/>
            <a:ext cx="3452812"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smtClean="0">
                <a:solidFill>
                  <a:schemeClr val="bg1"/>
                </a:solidFill>
                <a:latin typeface="微软雅黑" panose="020B0503020204020204" charset="-122"/>
                <a:ea typeface="微软雅黑" panose="020B0503020204020204" charset="-122"/>
              </a:rPr>
              <a:t>构音障碍的康复评定</a:t>
            </a:r>
            <a:endParaRPr lang="zh-CN" altLang="en-US" sz="2800" dirty="0">
              <a:solidFill>
                <a:schemeClr val="bg1"/>
              </a:solidFill>
              <a:latin typeface="微软雅黑" panose="020B0503020204020204" charset="-122"/>
              <a:ea typeface="微软雅黑" panose="020B0503020204020204" charset="-122"/>
            </a:endParaRPr>
          </a:p>
        </p:txBody>
      </p:sp>
      <p:sp>
        <p:nvSpPr>
          <p:cNvPr id="53" name="圆角矩形 1"/>
          <p:cNvSpPr/>
          <p:nvPr/>
        </p:nvSpPr>
        <p:spPr>
          <a:xfrm>
            <a:off x="3221038" y="2143125"/>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02</a:t>
            </a:r>
          </a:p>
        </p:txBody>
      </p:sp>
    </p:spTree>
  </p:cSld>
  <p:clrMapOvr>
    <a:masterClrMapping/>
  </p:clrMapOvr>
  <p:transition advTm="6646">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0-#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childTnLst>
                          </p:cTn>
                        </p:par>
                        <p:par>
                          <p:cTn id="27" fill="hold">
                            <p:stCondLst>
                              <p:cond delay="3000"/>
                            </p:stCondLst>
                            <p:childTnLst>
                              <p:par>
                                <p:cTn id="28" presetID="2" presetClass="entr" presetSubtype="8"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0-#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0" grpId="0" bldLvl="0" animBg="1"/>
      <p:bldP spid="51" grpId="0" bldLvl="0" animBg="1"/>
      <p:bldP spid="52" grpId="0" bldLvl="0" animBg="1"/>
      <p:bldP spid="5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2838450"/>
          </a:xfrm>
          <a:prstGeom prst="rect">
            <a:avLst/>
          </a:prstGeom>
          <a:noFill/>
          <a:ln w="9525">
            <a:noFill/>
            <a:miter lim="800000"/>
            <a:headEnd/>
            <a:tailEnd/>
          </a:ln>
        </p:spPr>
        <p:txBody>
          <a:bodyPr>
            <a:spAutoFit/>
          </a:bodyPr>
          <a:lstStyle/>
          <a:p>
            <a:pPr indent="355600"/>
            <a:r>
              <a:rPr lang="zh-CN" altLang="en-US"/>
              <a:t>一、构音障碍的定义</a:t>
            </a:r>
          </a:p>
          <a:p>
            <a:pPr indent="355600"/>
            <a:r>
              <a:rPr lang="zh-CN" altLang="en-US"/>
              <a:t>       构音障碍是指由于构音器官先天性和后天性的结构异常，神经、肌肉功能障碍所致的发</a:t>
            </a:r>
          </a:p>
          <a:p>
            <a:pPr indent="355600"/>
            <a:r>
              <a:rPr lang="zh-CN" altLang="en-US"/>
              <a:t>       音障碍以及虽不存在任何结构、神经、肌肉、听力障碍所致的言语障碍，主要表现可能为完全不能说话、发声异常、构音异常、音调和音量异常和吐字不清，不包括由于失语症、儿童语言发育迟缓、听力障碍所致的发音异常。</a:t>
            </a:r>
          </a:p>
          <a:p>
            <a:pPr indent="355600"/>
            <a:r>
              <a:rPr lang="zh-CN" altLang="en-US"/>
              <a:t>        正常的构音是指自肺产生的气流经过声带的振动后，经由唇、舌、牙齿、上腭、咽喉等构音器官的摩擦或者阻断等动作发出语音的过程 </a:t>
            </a:r>
          </a:p>
        </p:txBody>
      </p:sp>
      <p:sp>
        <p:nvSpPr>
          <p:cNvPr id="18" name="矩形 17"/>
          <p:cNvSpPr>
            <a:spLocks noChangeArrowheads="1"/>
          </p:cNvSpPr>
          <p:nvPr/>
        </p:nvSpPr>
        <p:spPr bwMode="auto">
          <a:xfrm>
            <a:off x="949325" y="984250"/>
            <a:ext cx="7061200" cy="368300"/>
          </a:xfrm>
          <a:prstGeom prst="rect">
            <a:avLst/>
          </a:prstGeom>
          <a:noFill/>
          <a:ln w="9525">
            <a:noFill/>
            <a:miter lim="800000"/>
            <a:headEnd/>
            <a:tailEnd/>
          </a:ln>
        </p:spPr>
        <p:txBody>
          <a:bodyPr>
            <a:spAutoFit/>
          </a:bodyPr>
          <a:lstStyle/>
          <a:p>
            <a:r>
              <a:rPr lang="zh-CN" altLang="en-US" dirty="0"/>
              <a:t> </a:t>
            </a:r>
            <a:r>
              <a:rPr lang="zh-CN" altLang="en-US" dirty="0" smtClean="0"/>
              <a:t>任务一 </a:t>
            </a:r>
            <a:r>
              <a:rPr lang="zh-CN" altLang="en-US" b="1" dirty="0" smtClean="0"/>
              <a:t>概述</a:t>
            </a:r>
            <a:endParaRPr lang="zh-CN" altLang="en-US" b="1" dirty="0"/>
          </a:p>
        </p:txBody>
      </p:sp>
      <p:grpSp>
        <p:nvGrpSpPr>
          <p:cNvPr id="13" name="组合 12"/>
          <p:cNvGrpSpPr>
            <a:grpSpLocks/>
          </p:cNvGrpSpPr>
          <p:nvPr/>
        </p:nvGrpSpPr>
        <p:grpSpPr bwMode="auto">
          <a:xfrm>
            <a:off x="122238" y="77788"/>
            <a:ext cx="8342312" cy="366712"/>
            <a:chOff x="162802" y="93745"/>
            <a:chExt cx="11122990" cy="541458"/>
          </a:xfrm>
        </p:grpSpPr>
        <p:sp>
          <p:nvSpPr>
            <p:cNvPr id="20484"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a:t>第四章  构音障碍</a:t>
              </a:r>
            </a:p>
          </p:txBody>
        </p:sp>
        <p:grpSp>
          <p:nvGrpSpPr>
            <p:cNvPr id="20485"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0487"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a:grpSpLocks/>
          </p:cNvGrpSpPr>
          <p:nvPr/>
        </p:nvGrpSpPr>
        <p:grpSpPr bwMode="auto">
          <a:xfrm>
            <a:off x="617538" y="1066800"/>
            <a:ext cx="2203450" cy="1314450"/>
            <a:chOff x="222660" y="1564785"/>
            <a:chExt cx="3262368" cy="1946275"/>
          </a:xfrm>
        </p:grpSpPr>
        <p:cxnSp>
          <p:nvCxnSpPr>
            <p:cNvPr id="5" name="直接箭头连接符 4"/>
            <p:cNvCxnSpPr/>
            <p:nvPr/>
          </p:nvCxnSpPr>
          <p:spPr>
            <a:xfrm flipV="1">
              <a:off x="1853844" y="2810589"/>
              <a:ext cx="0" cy="700471"/>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81" name="文本框 5"/>
            <p:cNvSpPr txBox="1">
              <a:spLocks noChangeArrowheads="1"/>
            </p:cNvSpPr>
            <p:nvPr/>
          </p:nvSpPr>
          <p:spPr bwMode="auto">
            <a:xfrm>
              <a:off x="222660" y="1564785"/>
              <a:ext cx="3262368" cy="542983"/>
            </a:xfrm>
            <a:prstGeom prst="rect">
              <a:avLst/>
            </a:prstGeom>
            <a:noFill/>
            <a:ln w="9525">
              <a:noFill/>
              <a:miter lim="800000"/>
              <a:headEnd/>
              <a:tailEnd/>
            </a:ln>
          </p:spPr>
          <p:txBody>
            <a:bodyPr wrap="none">
              <a:spAutoFit/>
            </a:bodyPr>
            <a:lstStyle/>
            <a:p>
              <a:pPr algn="ctr"/>
              <a:r>
                <a:rPr lang="en-US" altLang="zh-CN" sz="1200" b="1"/>
                <a:t>1.</a:t>
              </a:r>
              <a:r>
                <a:rPr lang="zh-CN" altLang="en-US" sz="1200" b="1"/>
                <a:t>痉挛型（中枢性运动障碍）</a:t>
              </a:r>
              <a:r>
                <a:rPr lang="zh-CN" altLang="en-US"/>
                <a:t> </a:t>
              </a:r>
            </a:p>
          </p:txBody>
        </p:sp>
        <p:sp>
          <p:nvSpPr>
            <p:cNvPr id="22582" name="矩形 6"/>
            <p:cNvSpPr>
              <a:spLocks noChangeArrowheads="1"/>
            </p:cNvSpPr>
            <p:nvPr/>
          </p:nvSpPr>
          <p:spPr bwMode="auto">
            <a:xfrm>
              <a:off x="779706" y="1969084"/>
              <a:ext cx="2150625" cy="1353930"/>
            </a:xfrm>
            <a:prstGeom prst="rect">
              <a:avLst/>
            </a:prstGeom>
            <a:noFill/>
            <a:ln w="9525">
              <a:noFill/>
              <a:miter lim="800000"/>
              <a:headEnd/>
              <a:tailEnd/>
            </a:ln>
          </p:spPr>
          <p:txBody>
            <a:bodyPr>
              <a:spAutoFit/>
            </a:bodyPr>
            <a:lstStyle/>
            <a:p>
              <a:r>
                <a:rPr lang="zh-CN" altLang="en-US"/>
                <a:t> </a:t>
              </a:r>
              <a:r>
                <a:rPr lang="zh-CN" altLang="en-US" sz="1200"/>
                <a:t>多见于脑血管病、假性球麻痹，脑瘫、脑外伤、脑肿瘤、多发性硬化。 </a:t>
              </a:r>
            </a:p>
          </p:txBody>
        </p:sp>
      </p:grpSp>
      <p:grpSp>
        <p:nvGrpSpPr>
          <p:cNvPr id="74" name="1"/>
          <p:cNvGrpSpPr>
            <a:grpSpLocks/>
          </p:cNvGrpSpPr>
          <p:nvPr/>
        </p:nvGrpSpPr>
        <p:grpSpPr bwMode="auto">
          <a:xfrm>
            <a:off x="1317625" y="2317750"/>
            <a:ext cx="763588" cy="763588"/>
            <a:chOff x="1288963" y="3536044"/>
            <a:chExt cx="1132113" cy="1132113"/>
          </a:xfrm>
        </p:grpSpPr>
        <p:sp>
          <p:nvSpPr>
            <p:cNvPr id="3" name="对角圆角矩形 2"/>
            <p:cNvSpPr/>
            <p:nvPr/>
          </p:nvSpPr>
          <p:spPr>
            <a:xfrm>
              <a:off x="1288963" y="3536044"/>
              <a:ext cx="1132113" cy="1132113"/>
            </a:xfrm>
            <a:prstGeom prst="round2DiagRect">
              <a:avLst>
                <a:gd name="adj1" fmla="val 48174"/>
                <a:gd name="adj2" fmla="val 1780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79" name="图片 7"/>
            <p:cNvPicPr>
              <a:picLocks noChangeAspect="1"/>
            </p:cNvPicPr>
            <p:nvPr/>
          </p:nvPicPr>
          <p:blipFill>
            <a:blip r:embed="rId3">
              <a:grayscl/>
              <a:biLevel thresh="50000"/>
            </a:blip>
            <a:srcRect/>
            <a:stretch>
              <a:fillRect/>
            </a:stretch>
          </p:blipFill>
          <p:spPr bwMode="auto">
            <a:xfrm>
              <a:off x="1499596" y="3763412"/>
              <a:ext cx="710846" cy="677376"/>
            </a:xfrm>
            <a:prstGeom prst="rect">
              <a:avLst/>
            </a:prstGeom>
            <a:noFill/>
            <a:ln w="9525">
              <a:noFill/>
              <a:miter lim="800000"/>
              <a:headEnd/>
              <a:tailEnd/>
            </a:ln>
          </p:spPr>
        </p:pic>
      </p:grpSp>
      <p:grpSp>
        <p:nvGrpSpPr>
          <p:cNvPr id="68" name="组合 67"/>
          <p:cNvGrpSpPr>
            <a:grpSpLocks/>
          </p:cNvGrpSpPr>
          <p:nvPr/>
        </p:nvGrpSpPr>
        <p:grpSpPr bwMode="auto">
          <a:xfrm>
            <a:off x="1160463" y="3040063"/>
            <a:ext cx="2355850" cy="1431925"/>
            <a:chOff x="1550285" y="4712805"/>
            <a:chExt cx="3491823" cy="2120668"/>
          </a:xfrm>
        </p:grpSpPr>
        <p:cxnSp>
          <p:nvCxnSpPr>
            <p:cNvPr id="17" name="直接箭头连接符 16"/>
            <p:cNvCxnSpPr/>
            <p:nvPr/>
          </p:nvCxnSpPr>
          <p:spPr>
            <a:xfrm rot="10800000" flipV="1">
              <a:off x="3296196" y="4712805"/>
              <a:ext cx="0" cy="700620"/>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76" name="文本框 18"/>
            <p:cNvSpPr txBox="1">
              <a:spLocks noChangeArrowheads="1"/>
            </p:cNvSpPr>
            <p:nvPr/>
          </p:nvSpPr>
          <p:spPr bwMode="auto">
            <a:xfrm>
              <a:off x="1550285" y="6290374"/>
              <a:ext cx="3491823" cy="543099"/>
            </a:xfrm>
            <a:prstGeom prst="rect">
              <a:avLst/>
            </a:prstGeom>
            <a:noFill/>
            <a:ln w="9525">
              <a:noFill/>
              <a:miter lim="800000"/>
              <a:headEnd/>
              <a:tailEnd/>
            </a:ln>
          </p:spPr>
          <p:txBody>
            <a:bodyPr wrap="none">
              <a:spAutoFit/>
            </a:bodyPr>
            <a:lstStyle/>
            <a:p>
              <a:pPr algn="ctr"/>
              <a:r>
                <a:rPr lang="en-US" altLang="zh-CN" sz="1200" b="1"/>
                <a:t>5.</a:t>
              </a:r>
              <a:r>
                <a:rPr lang="zh-CN" altLang="en-US" sz="1200" b="1"/>
                <a:t>运动过弱型（锥体外系障碍）</a:t>
              </a:r>
              <a:r>
                <a:rPr lang="zh-CN" altLang="en-US"/>
                <a:t> </a:t>
              </a:r>
            </a:p>
          </p:txBody>
        </p:sp>
        <p:sp>
          <p:nvSpPr>
            <p:cNvPr id="22577" name="矩形 19"/>
            <p:cNvSpPr>
              <a:spLocks noChangeArrowheads="1"/>
            </p:cNvSpPr>
            <p:nvPr/>
          </p:nvSpPr>
          <p:spPr bwMode="auto">
            <a:xfrm>
              <a:off x="2220884" y="5486307"/>
              <a:ext cx="2150624" cy="947483"/>
            </a:xfrm>
            <a:prstGeom prst="rect">
              <a:avLst/>
            </a:prstGeom>
            <a:noFill/>
            <a:ln w="9525">
              <a:noFill/>
              <a:miter lim="800000"/>
              <a:headEnd/>
              <a:tailEnd/>
            </a:ln>
          </p:spPr>
          <p:txBody>
            <a:bodyPr>
              <a:spAutoFit/>
            </a:bodyPr>
            <a:lstStyle/>
            <a:p>
              <a:r>
                <a:rPr lang="zh-CN" altLang="en-US" sz="1200"/>
                <a:t>多见于帕金森病由于运动范围和速度受限。 </a:t>
              </a:r>
            </a:p>
          </p:txBody>
        </p:sp>
      </p:grpSp>
      <p:grpSp>
        <p:nvGrpSpPr>
          <p:cNvPr id="75" name="2"/>
          <p:cNvGrpSpPr>
            <a:grpSpLocks/>
          </p:cNvGrpSpPr>
          <p:nvPr/>
        </p:nvGrpSpPr>
        <p:grpSpPr bwMode="auto">
          <a:xfrm>
            <a:off x="2197100" y="2308225"/>
            <a:ext cx="765175" cy="763588"/>
            <a:chOff x="2730140" y="3536044"/>
            <a:chExt cx="1132113" cy="1132113"/>
          </a:xfrm>
        </p:grpSpPr>
        <p:sp>
          <p:nvSpPr>
            <p:cNvPr id="18" name="对角圆角矩形 17"/>
            <p:cNvSpPr/>
            <p:nvPr/>
          </p:nvSpPr>
          <p:spPr>
            <a:xfrm rot="10800000">
              <a:off x="2730140" y="3536044"/>
              <a:ext cx="1132113" cy="1132113"/>
            </a:xfrm>
            <a:prstGeom prst="round2DiagRect">
              <a:avLst>
                <a:gd name="adj1" fmla="val 48174"/>
                <a:gd name="adj2" fmla="val 17808"/>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74" name="图片 20"/>
            <p:cNvPicPr>
              <a:picLocks noChangeAspect="1"/>
            </p:cNvPicPr>
            <p:nvPr/>
          </p:nvPicPr>
          <p:blipFill>
            <a:blip r:embed="rId4">
              <a:grayscl/>
              <a:biLevel thresh="50000"/>
            </a:blip>
            <a:srcRect/>
            <a:stretch>
              <a:fillRect/>
            </a:stretch>
          </p:blipFill>
          <p:spPr bwMode="auto">
            <a:xfrm>
              <a:off x="3052669" y="3623555"/>
              <a:ext cx="487055" cy="817233"/>
            </a:xfrm>
            <a:prstGeom prst="rect">
              <a:avLst/>
            </a:prstGeom>
            <a:noFill/>
            <a:ln w="9525">
              <a:noFill/>
              <a:miter lim="800000"/>
              <a:headEnd/>
              <a:tailEnd/>
            </a:ln>
          </p:spPr>
        </p:pic>
      </p:grpSp>
      <p:grpSp>
        <p:nvGrpSpPr>
          <p:cNvPr id="69" name="组合 68"/>
          <p:cNvGrpSpPr>
            <a:grpSpLocks/>
          </p:cNvGrpSpPr>
          <p:nvPr/>
        </p:nvGrpSpPr>
        <p:grpSpPr bwMode="auto">
          <a:xfrm>
            <a:off x="2605088" y="762000"/>
            <a:ext cx="2203450" cy="1460500"/>
            <a:chOff x="3104404" y="1564785"/>
            <a:chExt cx="3265939" cy="2162528"/>
          </a:xfrm>
        </p:grpSpPr>
        <p:cxnSp>
          <p:nvCxnSpPr>
            <p:cNvPr id="37" name="直接箭头连接符 36"/>
            <p:cNvCxnSpPr/>
            <p:nvPr/>
          </p:nvCxnSpPr>
          <p:spPr>
            <a:xfrm flipV="1">
              <a:off x="4737374" y="2810589"/>
              <a:ext cx="0" cy="700471"/>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71" name="文本框 38"/>
            <p:cNvSpPr txBox="1">
              <a:spLocks noChangeArrowheads="1"/>
            </p:cNvSpPr>
            <p:nvPr/>
          </p:nvSpPr>
          <p:spPr bwMode="auto">
            <a:xfrm>
              <a:off x="3104404" y="1564785"/>
              <a:ext cx="3265939" cy="542983"/>
            </a:xfrm>
            <a:prstGeom prst="rect">
              <a:avLst/>
            </a:prstGeom>
            <a:noFill/>
            <a:ln w="9525">
              <a:noFill/>
              <a:miter lim="800000"/>
              <a:headEnd/>
              <a:tailEnd/>
            </a:ln>
          </p:spPr>
          <p:txBody>
            <a:bodyPr wrap="none">
              <a:spAutoFit/>
            </a:bodyPr>
            <a:lstStyle/>
            <a:p>
              <a:pPr algn="ctr"/>
              <a:r>
                <a:rPr lang="en-US" altLang="zh-CN" sz="1200" b="1"/>
                <a:t>2.</a:t>
              </a:r>
              <a:r>
                <a:rPr lang="zh-CN" altLang="en-US" sz="1200" b="1"/>
                <a:t>弛缓型（周围性构音障碍）</a:t>
              </a:r>
              <a:r>
                <a:rPr lang="zh-CN" altLang="en-US"/>
                <a:t> </a:t>
              </a:r>
            </a:p>
          </p:txBody>
        </p:sp>
        <p:sp>
          <p:nvSpPr>
            <p:cNvPr id="22572" name="矩形 39"/>
            <p:cNvSpPr>
              <a:spLocks noChangeArrowheads="1"/>
            </p:cNvSpPr>
            <p:nvPr/>
          </p:nvSpPr>
          <p:spPr bwMode="auto">
            <a:xfrm>
              <a:off x="3662060" y="1969084"/>
              <a:ext cx="2150626" cy="1758229"/>
            </a:xfrm>
            <a:prstGeom prst="rect">
              <a:avLst/>
            </a:prstGeom>
            <a:noFill/>
            <a:ln w="9525">
              <a:noFill/>
              <a:miter lim="800000"/>
              <a:headEnd/>
              <a:tailEnd/>
            </a:ln>
          </p:spPr>
          <p:txBody>
            <a:bodyPr>
              <a:spAutoFit/>
            </a:bodyPr>
            <a:lstStyle/>
            <a:p>
              <a:r>
                <a:rPr lang="zh-CN" altLang="en-US" sz="1200"/>
                <a:t>见于脑神经麻痹，球麻痹、肌肉本身障碍，进行性肌营养不良、外伤、感染、循环障碍、代谢和变性性疾病等。 </a:t>
              </a:r>
            </a:p>
          </p:txBody>
        </p:sp>
      </p:grpSp>
      <p:grpSp>
        <p:nvGrpSpPr>
          <p:cNvPr id="76" name="3"/>
          <p:cNvGrpSpPr>
            <a:grpSpLocks/>
          </p:cNvGrpSpPr>
          <p:nvPr/>
        </p:nvGrpSpPr>
        <p:grpSpPr bwMode="auto">
          <a:xfrm>
            <a:off x="3313113" y="2360613"/>
            <a:ext cx="765175" cy="763587"/>
            <a:chOff x="4171317" y="3536044"/>
            <a:chExt cx="1132113" cy="1132113"/>
          </a:xfrm>
        </p:grpSpPr>
        <p:sp>
          <p:nvSpPr>
            <p:cNvPr id="38" name="对角圆角矩形 37"/>
            <p:cNvSpPr/>
            <p:nvPr/>
          </p:nvSpPr>
          <p:spPr>
            <a:xfrm>
              <a:off x="4171317" y="3536044"/>
              <a:ext cx="1132113" cy="1132113"/>
            </a:xfrm>
            <a:prstGeom prst="round2DiagRect">
              <a:avLst>
                <a:gd name="adj1" fmla="val 48174"/>
                <a:gd name="adj2" fmla="val 1780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69" name="图片 40"/>
            <p:cNvPicPr>
              <a:picLocks noChangeAspect="1"/>
            </p:cNvPicPr>
            <p:nvPr/>
          </p:nvPicPr>
          <p:blipFill>
            <a:blip r:embed="rId5">
              <a:grayscl/>
              <a:biLevel thresh="50000"/>
            </a:blip>
            <a:srcRect/>
            <a:stretch>
              <a:fillRect/>
            </a:stretch>
          </p:blipFill>
          <p:spPr bwMode="auto">
            <a:xfrm>
              <a:off x="4483163" y="3763412"/>
              <a:ext cx="508419" cy="677376"/>
            </a:xfrm>
            <a:prstGeom prst="rect">
              <a:avLst/>
            </a:prstGeom>
            <a:noFill/>
            <a:ln w="9525">
              <a:noFill/>
              <a:miter lim="800000"/>
              <a:headEnd/>
              <a:tailEnd/>
            </a:ln>
          </p:spPr>
        </p:pic>
      </p:grpSp>
      <p:grpSp>
        <p:nvGrpSpPr>
          <p:cNvPr id="73" name="组合 72"/>
          <p:cNvGrpSpPr>
            <a:grpSpLocks/>
          </p:cNvGrpSpPr>
          <p:nvPr/>
        </p:nvGrpSpPr>
        <p:grpSpPr bwMode="auto">
          <a:xfrm>
            <a:off x="3470275" y="3192463"/>
            <a:ext cx="2355850" cy="1431925"/>
            <a:chOff x="4433371" y="4712805"/>
            <a:chExt cx="3488008" cy="2120668"/>
          </a:xfrm>
        </p:grpSpPr>
        <p:cxnSp>
          <p:nvCxnSpPr>
            <p:cNvPr id="43" name="直接箭头连接符 42"/>
            <p:cNvCxnSpPr/>
            <p:nvPr/>
          </p:nvCxnSpPr>
          <p:spPr>
            <a:xfrm rot="10800000" flipV="1">
              <a:off x="6179726" y="4712805"/>
              <a:ext cx="0" cy="700620"/>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66" name="文本框 44"/>
            <p:cNvSpPr txBox="1">
              <a:spLocks noChangeArrowheads="1"/>
            </p:cNvSpPr>
            <p:nvPr/>
          </p:nvSpPr>
          <p:spPr bwMode="auto">
            <a:xfrm>
              <a:off x="4433371" y="6290374"/>
              <a:ext cx="3488008" cy="543099"/>
            </a:xfrm>
            <a:prstGeom prst="rect">
              <a:avLst/>
            </a:prstGeom>
            <a:noFill/>
            <a:ln w="9525">
              <a:noFill/>
              <a:miter lim="800000"/>
              <a:headEnd/>
              <a:tailEnd/>
            </a:ln>
          </p:spPr>
          <p:txBody>
            <a:bodyPr wrap="none">
              <a:spAutoFit/>
            </a:bodyPr>
            <a:lstStyle/>
            <a:p>
              <a:pPr algn="ctr"/>
              <a:r>
                <a:rPr lang="en-US" altLang="zh-CN" sz="1200" b="1"/>
                <a:t>6.</a:t>
              </a:r>
              <a:r>
                <a:rPr lang="zh-CN" altLang="en-US" sz="1200" b="1"/>
                <a:t>混合型（运动系统多重障碍）</a:t>
              </a:r>
              <a:r>
                <a:rPr lang="zh-CN" altLang="en-US"/>
                <a:t> </a:t>
              </a:r>
            </a:p>
          </p:txBody>
        </p:sp>
        <p:sp>
          <p:nvSpPr>
            <p:cNvPr id="22567" name="矩形 45"/>
            <p:cNvSpPr>
              <a:spLocks noChangeArrowheads="1"/>
            </p:cNvSpPr>
            <p:nvPr/>
          </p:nvSpPr>
          <p:spPr bwMode="auto">
            <a:xfrm>
              <a:off x="5103239" y="5486307"/>
              <a:ext cx="2150624" cy="947483"/>
            </a:xfrm>
            <a:prstGeom prst="rect">
              <a:avLst/>
            </a:prstGeom>
            <a:noFill/>
            <a:ln w="9525">
              <a:noFill/>
              <a:miter lim="800000"/>
              <a:headEnd/>
              <a:tailEnd/>
            </a:ln>
          </p:spPr>
          <p:txBody>
            <a:bodyPr>
              <a:spAutoFit/>
            </a:bodyPr>
            <a:lstStyle/>
            <a:p>
              <a:r>
                <a:rPr lang="zh-CN" altLang="en-US" sz="1200"/>
                <a:t>多见于威尔森病，多发性硬化，肌萎缩性侧索硬化症 </a:t>
              </a:r>
            </a:p>
          </p:txBody>
        </p:sp>
      </p:grpSp>
      <p:grpSp>
        <p:nvGrpSpPr>
          <p:cNvPr id="77" name="4"/>
          <p:cNvGrpSpPr>
            <a:grpSpLocks/>
          </p:cNvGrpSpPr>
          <p:nvPr/>
        </p:nvGrpSpPr>
        <p:grpSpPr bwMode="auto">
          <a:xfrm>
            <a:off x="4256088" y="2398713"/>
            <a:ext cx="763587" cy="763587"/>
            <a:chOff x="5612494" y="3536044"/>
            <a:chExt cx="1132113" cy="1132113"/>
          </a:xfrm>
        </p:grpSpPr>
        <p:sp>
          <p:nvSpPr>
            <p:cNvPr id="44" name="对角圆角矩形 43"/>
            <p:cNvSpPr/>
            <p:nvPr/>
          </p:nvSpPr>
          <p:spPr>
            <a:xfrm rot="10800000">
              <a:off x="5612494" y="3536044"/>
              <a:ext cx="1132113" cy="1132113"/>
            </a:xfrm>
            <a:prstGeom prst="round2DiagRect">
              <a:avLst>
                <a:gd name="adj1" fmla="val 48174"/>
                <a:gd name="adj2" fmla="val 17808"/>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64" name="图片 46"/>
            <p:cNvPicPr>
              <a:picLocks noChangeAspect="1"/>
            </p:cNvPicPr>
            <p:nvPr/>
          </p:nvPicPr>
          <p:blipFill>
            <a:blip r:embed="rId6">
              <a:grayscl/>
              <a:biLevel thresh="50000"/>
            </a:blip>
            <a:srcRect/>
            <a:stretch>
              <a:fillRect/>
            </a:stretch>
          </p:blipFill>
          <p:spPr bwMode="auto">
            <a:xfrm>
              <a:off x="5972393" y="3763412"/>
              <a:ext cx="412315" cy="677376"/>
            </a:xfrm>
            <a:prstGeom prst="rect">
              <a:avLst/>
            </a:prstGeom>
            <a:noFill/>
            <a:ln w="9525">
              <a:noFill/>
              <a:miter lim="800000"/>
              <a:headEnd/>
              <a:tailEnd/>
            </a:ln>
          </p:spPr>
        </p:pic>
      </p:grpSp>
      <p:grpSp>
        <p:nvGrpSpPr>
          <p:cNvPr id="70" name="组合 69"/>
          <p:cNvGrpSpPr>
            <a:grpSpLocks/>
          </p:cNvGrpSpPr>
          <p:nvPr/>
        </p:nvGrpSpPr>
        <p:grpSpPr bwMode="auto">
          <a:xfrm>
            <a:off x="4584700" y="1066800"/>
            <a:ext cx="2051050" cy="1314450"/>
            <a:chOff x="6100187" y="1564785"/>
            <a:chExt cx="3036730" cy="1946275"/>
          </a:xfrm>
        </p:grpSpPr>
        <p:cxnSp>
          <p:nvCxnSpPr>
            <p:cNvPr id="49" name="直接箭头连接符 48"/>
            <p:cNvCxnSpPr/>
            <p:nvPr/>
          </p:nvCxnSpPr>
          <p:spPr>
            <a:xfrm flipV="1">
              <a:off x="7618552" y="2810589"/>
              <a:ext cx="0" cy="700471"/>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61" name="文本框 50"/>
            <p:cNvSpPr txBox="1">
              <a:spLocks noChangeArrowheads="1"/>
            </p:cNvSpPr>
            <p:nvPr/>
          </p:nvSpPr>
          <p:spPr bwMode="auto">
            <a:xfrm>
              <a:off x="6100187" y="1564785"/>
              <a:ext cx="3036730" cy="542983"/>
            </a:xfrm>
            <a:prstGeom prst="rect">
              <a:avLst/>
            </a:prstGeom>
            <a:noFill/>
            <a:ln w="9525">
              <a:noFill/>
              <a:miter lim="800000"/>
              <a:headEnd/>
              <a:tailEnd/>
            </a:ln>
          </p:spPr>
          <p:txBody>
            <a:bodyPr wrap="none">
              <a:spAutoFit/>
            </a:bodyPr>
            <a:lstStyle/>
            <a:p>
              <a:pPr algn="ctr"/>
              <a:r>
                <a:rPr lang="en-US" altLang="zh-CN" sz="1200" b="1"/>
                <a:t>3.</a:t>
              </a:r>
              <a:r>
                <a:rPr lang="zh-CN" altLang="en-US" sz="1200" b="1"/>
                <a:t>失调型（小脑系统障碍）</a:t>
              </a:r>
              <a:r>
                <a:rPr lang="zh-CN" altLang="en-US"/>
                <a:t> </a:t>
              </a:r>
            </a:p>
          </p:txBody>
        </p:sp>
        <p:sp>
          <p:nvSpPr>
            <p:cNvPr id="22562" name="矩形 51"/>
            <p:cNvSpPr>
              <a:spLocks noChangeArrowheads="1"/>
            </p:cNvSpPr>
            <p:nvPr/>
          </p:nvSpPr>
          <p:spPr bwMode="auto">
            <a:xfrm>
              <a:off x="6544415" y="1969084"/>
              <a:ext cx="2150625" cy="1083615"/>
            </a:xfrm>
            <a:prstGeom prst="rect">
              <a:avLst/>
            </a:prstGeom>
            <a:noFill/>
            <a:ln w="9525">
              <a:noFill/>
              <a:miter lim="800000"/>
              <a:headEnd/>
              <a:tailEnd/>
            </a:ln>
          </p:spPr>
          <p:txBody>
            <a:bodyPr>
              <a:spAutoFit/>
            </a:bodyPr>
            <a:lstStyle/>
            <a:p>
              <a:r>
                <a:rPr lang="zh-CN" altLang="en-US" sz="1200"/>
                <a:t>多见于肿瘤、多发性硬化，酒精中毒，外伤等。</a:t>
              </a:r>
              <a:r>
                <a:rPr lang="zh-CN" altLang="en-US"/>
                <a:t> </a:t>
              </a:r>
            </a:p>
          </p:txBody>
        </p:sp>
      </p:grpSp>
      <p:grpSp>
        <p:nvGrpSpPr>
          <p:cNvPr id="78" name="5"/>
          <p:cNvGrpSpPr>
            <a:grpSpLocks/>
          </p:cNvGrpSpPr>
          <p:nvPr/>
        </p:nvGrpSpPr>
        <p:grpSpPr bwMode="auto">
          <a:xfrm>
            <a:off x="5229225" y="2398713"/>
            <a:ext cx="763588" cy="763587"/>
            <a:chOff x="7053671" y="3536044"/>
            <a:chExt cx="1132113" cy="1132113"/>
          </a:xfrm>
        </p:grpSpPr>
        <p:sp>
          <p:nvSpPr>
            <p:cNvPr id="50" name="对角圆角矩形 49"/>
            <p:cNvSpPr/>
            <p:nvPr/>
          </p:nvSpPr>
          <p:spPr>
            <a:xfrm>
              <a:off x="7053671" y="3536044"/>
              <a:ext cx="1132113" cy="1132113"/>
            </a:xfrm>
            <a:prstGeom prst="round2DiagRect">
              <a:avLst>
                <a:gd name="adj1" fmla="val 48174"/>
                <a:gd name="adj2" fmla="val 1780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59" name="图片 52"/>
            <p:cNvPicPr>
              <a:picLocks noChangeAspect="1"/>
            </p:cNvPicPr>
            <p:nvPr/>
          </p:nvPicPr>
          <p:blipFill>
            <a:blip r:embed="rId7">
              <a:grayscl/>
              <a:biLevel thresh="50000"/>
            </a:blip>
            <a:srcRect/>
            <a:stretch>
              <a:fillRect/>
            </a:stretch>
          </p:blipFill>
          <p:spPr bwMode="auto">
            <a:xfrm>
              <a:off x="7353050" y="3763412"/>
              <a:ext cx="533354" cy="677376"/>
            </a:xfrm>
            <a:prstGeom prst="rect">
              <a:avLst/>
            </a:prstGeom>
            <a:noFill/>
            <a:ln w="9525">
              <a:noFill/>
              <a:miter lim="800000"/>
              <a:headEnd/>
              <a:tailEnd/>
            </a:ln>
          </p:spPr>
        </p:pic>
      </p:grpSp>
      <p:grpSp>
        <p:nvGrpSpPr>
          <p:cNvPr id="72" name="组合 71"/>
          <p:cNvGrpSpPr>
            <a:grpSpLocks/>
          </p:cNvGrpSpPr>
          <p:nvPr/>
        </p:nvGrpSpPr>
        <p:grpSpPr bwMode="auto">
          <a:xfrm>
            <a:off x="5659438" y="3182938"/>
            <a:ext cx="2051050" cy="1431925"/>
            <a:chOff x="7540879" y="4712805"/>
            <a:chExt cx="3040051" cy="2120668"/>
          </a:xfrm>
        </p:grpSpPr>
        <p:cxnSp>
          <p:nvCxnSpPr>
            <p:cNvPr id="55" name="直接箭头连接符 54"/>
            <p:cNvCxnSpPr/>
            <p:nvPr/>
          </p:nvCxnSpPr>
          <p:spPr>
            <a:xfrm rot="10800000" flipV="1">
              <a:off x="9060905" y="4712805"/>
              <a:ext cx="0" cy="700620"/>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56" name="文本框 56"/>
            <p:cNvSpPr txBox="1">
              <a:spLocks noChangeArrowheads="1"/>
            </p:cNvSpPr>
            <p:nvPr/>
          </p:nvSpPr>
          <p:spPr bwMode="auto">
            <a:xfrm>
              <a:off x="7540879" y="6290374"/>
              <a:ext cx="3040051" cy="543099"/>
            </a:xfrm>
            <a:prstGeom prst="rect">
              <a:avLst/>
            </a:prstGeom>
            <a:noFill/>
            <a:ln w="9525">
              <a:noFill/>
              <a:miter lim="800000"/>
              <a:headEnd/>
              <a:tailEnd/>
            </a:ln>
          </p:spPr>
          <p:txBody>
            <a:bodyPr wrap="none">
              <a:spAutoFit/>
            </a:bodyPr>
            <a:lstStyle/>
            <a:p>
              <a:pPr algn="ctr"/>
              <a:r>
                <a:rPr lang="en-US" altLang="zh-CN" sz="1200" b="1"/>
                <a:t>7.</a:t>
              </a:r>
              <a:r>
                <a:rPr lang="zh-CN" altLang="en-US" sz="1200" b="1"/>
                <a:t>单侧上运动神经元损伤型</a:t>
              </a:r>
              <a:r>
                <a:rPr lang="zh-CN" altLang="en-US"/>
                <a:t> </a:t>
              </a:r>
            </a:p>
          </p:txBody>
        </p:sp>
        <p:sp>
          <p:nvSpPr>
            <p:cNvPr id="22557" name="矩形 57"/>
            <p:cNvSpPr>
              <a:spLocks noChangeArrowheads="1"/>
            </p:cNvSpPr>
            <p:nvPr/>
          </p:nvSpPr>
          <p:spPr bwMode="auto">
            <a:xfrm>
              <a:off x="7985592" y="5486307"/>
              <a:ext cx="2150624" cy="677109"/>
            </a:xfrm>
            <a:prstGeom prst="rect">
              <a:avLst/>
            </a:prstGeom>
            <a:noFill/>
            <a:ln w="9525">
              <a:noFill/>
              <a:miter lim="800000"/>
              <a:headEnd/>
              <a:tailEnd/>
            </a:ln>
          </p:spPr>
          <p:txBody>
            <a:bodyPr>
              <a:spAutoFit/>
            </a:bodyPr>
            <a:lstStyle/>
            <a:p>
              <a:r>
                <a:rPr lang="zh-CN" altLang="en-US" sz="1200"/>
                <a:t>为大脑单侧上运动神经元损伤。 </a:t>
              </a:r>
            </a:p>
          </p:txBody>
        </p:sp>
      </p:grpSp>
      <p:grpSp>
        <p:nvGrpSpPr>
          <p:cNvPr id="79" name="6"/>
          <p:cNvGrpSpPr>
            <a:grpSpLocks/>
          </p:cNvGrpSpPr>
          <p:nvPr/>
        </p:nvGrpSpPr>
        <p:grpSpPr bwMode="auto">
          <a:xfrm>
            <a:off x="6200775" y="2398713"/>
            <a:ext cx="765175" cy="763587"/>
            <a:chOff x="8494848" y="3536044"/>
            <a:chExt cx="1132113" cy="1132113"/>
          </a:xfrm>
        </p:grpSpPr>
        <p:sp>
          <p:nvSpPr>
            <p:cNvPr id="56" name="对角圆角矩形 55"/>
            <p:cNvSpPr/>
            <p:nvPr/>
          </p:nvSpPr>
          <p:spPr>
            <a:xfrm rot="10800000">
              <a:off x="8494848" y="3536044"/>
              <a:ext cx="1132113" cy="1132113"/>
            </a:xfrm>
            <a:prstGeom prst="round2DiagRect">
              <a:avLst>
                <a:gd name="adj1" fmla="val 48174"/>
                <a:gd name="adj2" fmla="val 17808"/>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54" name="图片 58"/>
            <p:cNvPicPr>
              <a:picLocks noChangeAspect="1"/>
            </p:cNvPicPr>
            <p:nvPr/>
          </p:nvPicPr>
          <p:blipFill>
            <a:blip r:embed="rId8">
              <a:grayscl/>
              <a:biLevel thresh="50000"/>
            </a:blip>
            <a:srcRect/>
            <a:stretch>
              <a:fillRect/>
            </a:stretch>
          </p:blipFill>
          <p:spPr bwMode="auto">
            <a:xfrm>
              <a:off x="8755561" y="3647997"/>
              <a:ext cx="610687" cy="792791"/>
            </a:xfrm>
            <a:prstGeom prst="rect">
              <a:avLst/>
            </a:prstGeom>
            <a:noFill/>
            <a:ln w="9525">
              <a:noFill/>
              <a:miter lim="800000"/>
              <a:headEnd/>
              <a:tailEnd/>
            </a:ln>
          </p:spPr>
        </p:pic>
      </p:grpSp>
      <p:grpSp>
        <p:nvGrpSpPr>
          <p:cNvPr id="71" name="组合 70"/>
          <p:cNvGrpSpPr>
            <a:grpSpLocks/>
          </p:cNvGrpSpPr>
          <p:nvPr/>
        </p:nvGrpSpPr>
        <p:grpSpPr bwMode="auto">
          <a:xfrm>
            <a:off x="6378575" y="1066800"/>
            <a:ext cx="2355850" cy="1314450"/>
            <a:chOff x="8756169" y="1564785"/>
            <a:chExt cx="3491823" cy="1946275"/>
          </a:xfrm>
        </p:grpSpPr>
        <p:cxnSp>
          <p:nvCxnSpPr>
            <p:cNvPr id="61" name="直接箭头连接符 60"/>
            <p:cNvCxnSpPr/>
            <p:nvPr/>
          </p:nvCxnSpPr>
          <p:spPr>
            <a:xfrm flipV="1">
              <a:off x="10502081" y="2810589"/>
              <a:ext cx="0" cy="700471"/>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22551" name="文本框 62"/>
            <p:cNvSpPr txBox="1">
              <a:spLocks noChangeArrowheads="1"/>
            </p:cNvSpPr>
            <p:nvPr/>
          </p:nvSpPr>
          <p:spPr bwMode="auto">
            <a:xfrm>
              <a:off x="8756169" y="1564785"/>
              <a:ext cx="3491823" cy="542983"/>
            </a:xfrm>
            <a:prstGeom prst="rect">
              <a:avLst/>
            </a:prstGeom>
            <a:noFill/>
            <a:ln w="9525">
              <a:noFill/>
              <a:miter lim="800000"/>
              <a:headEnd/>
              <a:tailEnd/>
            </a:ln>
          </p:spPr>
          <p:txBody>
            <a:bodyPr wrap="none">
              <a:spAutoFit/>
            </a:bodyPr>
            <a:lstStyle/>
            <a:p>
              <a:pPr algn="ctr"/>
              <a:r>
                <a:rPr lang="en-US" altLang="zh-CN" sz="1200" b="1"/>
                <a:t>4.</a:t>
              </a:r>
              <a:r>
                <a:rPr lang="zh-CN" altLang="en-US" sz="1200" b="1"/>
                <a:t>运动过强型（锥体外系障碍）</a:t>
              </a:r>
              <a:r>
                <a:rPr lang="zh-CN" altLang="en-US"/>
                <a:t> </a:t>
              </a:r>
            </a:p>
          </p:txBody>
        </p:sp>
        <p:sp>
          <p:nvSpPr>
            <p:cNvPr id="22552" name="矩形 63"/>
            <p:cNvSpPr>
              <a:spLocks noChangeArrowheads="1"/>
            </p:cNvSpPr>
            <p:nvPr/>
          </p:nvSpPr>
          <p:spPr bwMode="auto">
            <a:xfrm>
              <a:off x="9426769" y="1969084"/>
              <a:ext cx="2150624" cy="676965"/>
            </a:xfrm>
            <a:prstGeom prst="rect">
              <a:avLst/>
            </a:prstGeom>
            <a:noFill/>
            <a:ln w="9525">
              <a:noFill/>
              <a:miter lim="800000"/>
              <a:headEnd/>
              <a:tailEnd/>
            </a:ln>
          </p:spPr>
          <p:txBody>
            <a:bodyPr>
              <a:spAutoFit/>
            </a:bodyPr>
            <a:lstStyle/>
            <a:p>
              <a:r>
                <a:rPr lang="zh-CN" altLang="en-US" sz="1200"/>
                <a:t>多见于舞蹈病，肌震挛、手足徐动。 </a:t>
              </a:r>
            </a:p>
          </p:txBody>
        </p:sp>
      </p:grpSp>
      <p:grpSp>
        <p:nvGrpSpPr>
          <p:cNvPr id="80" name="7"/>
          <p:cNvGrpSpPr>
            <a:grpSpLocks/>
          </p:cNvGrpSpPr>
          <p:nvPr/>
        </p:nvGrpSpPr>
        <p:grpSpPr bwMode="auto">
          <a:xfrm>
            <a:off x="7173913" y="2398713"/>
            <a:ext cx="765175" cy="763587"/>
            <a:chOff x="9936024" y="3536044"/>
            <a:chExt cx="1132113" cy="1132113"/>
          </a:xfrm>
        </p:grpSpPr>
        <p:sp>
          <p:nvSpPr>
            <p:cNvPr id="62" name="对角圆角矩形 61"/>
            <p:cNvSpPr/>
            <p:nvPr/>
          </p:nvSpPr>
          <p:spPr>
            <a:xfrm>
              <a:off x="9936024" y="3536044"/>
              <a:ext cx="1132113" cy="1132113"/>
            </a:xfrm>
            <a:prstGeom prst="round2DiagRect">
              <a:avLst>
                <a:gd name="adj1" fmla="val 48174"/>
                <a:gd name="adj2" fmla="val 1780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pic>
          <p:nvPicPr>
            <p:cNvPr id="22549" name="图片 64"/>
            <p:cNvPicPr>
              <a:picLocks noChangeAspect="1"/>
            </p:cNvPicPr>
            <p:nvPr/>
          </p:nvPicPr>
          <p:blipFill>
            <a:blip r:embed="rId9">
              <a:grayscl/>
              <a:biLevel thresh="50000"/>
            </a:blip>
            <a:srcRect/>
            <a:stretch>
              <a:fillRect/>
            </a:stretch>
          </p:blipFill>
          <p:spPr bwMode="auto">
            <a:xfrm>
              <a:off x="10160585" y="3763412"/>
              <a:ext cx="682989" cy="677376"/>
            </a:xfrm>
            <a:prstGeom prst="rect">
              <a:avLst/>
            </a:prstGeom>
            <a:noFill/>
            <a:ln w="9525">
              <a:noFill/>
              <a:miter lim="800000"/>
              <a:headEnd/>
              <a:tailEnd/>
            </a:ln>
          </p:spPr>
        </p:pic>
      </p:grpSp>
      <p:grpSp>
        <p:nvGrpSpPr>
          <p:cNvPr id="2" name="组合 1"/>
          <p:cNvGrpSpPr>
            <a:grpSpLocks/>
          </p:cNvGrpSpPr>
          <p:nvPr/>
        </p:nvGrpSpPr>
        <p:grpSpPr bwMode="auto">
          <a:xfrm>
            <a:off x="122238" y="0"/>
            <a:ext cx="8342312" cy="366713"/>
            <a:chOff x="162802" y="93745"/>
            <a:chExt cx="11122990" cy="541458"/>
          </a:xfrm>
        </p:grpSpPr>
        <p:sp>
          <p:nvSpPr>
            <p:cNvPr id="22544" name="文本框 3"/>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a:t>（一）运动性构音障碍 </a:t>
              </a:r>
            </a:p>
          </p:txBody>
        </p:sp>
        <p:grpSp>
          <p:nvGrpSpPr>
            <p:cNvPr id="22545" name="组合 12"/>
            <p:cNvGrpSpPr>
              <a:grpSpLocks/>
            </p:cNvGrpSpPr>
            <p:nvPr/>
          </p:nvGrpSpPr>
          <p:grpSpPr bwMode="auto">
            <a:xfrm>
              <a:off x="162802" y="166462"/>
              <a:ext cx="729287" cy="445249"/>
              <a:chOff x="7304087" y="2360613"/>
              <a:chExt cx="1001487" cy="611434"/>
            </a:xfrm>
          </p:grpSpPr>
          <p:sp>
            <p:nvSpPr>
              <p:cNvPr id="14" name="对角圆角矩形 13"/>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2547" name="图片 14"/>
              <p:cNvPicPr>
                <a:picLocks noChangeAspect="1"/>
              </p:cNvPicPr>
              <p:nvPr/>
            </p:nvPicPr>
            <p:blipFill>
              <a:blip r:embed="rId10">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2199">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p:cTn id="23" dur="500" fill="hold"/>
                                        <p:tgtEl>
                                          <p:spTgt spid="75"/>
                                        </p:tgtEl>
                                        <p:attrNameLst>
                                          <p:attrName>ppt_w</p:attrName>
                                        </p:attrNameLst>
                                      </p:cBhvr>
                                      <p:tavLst>
                                        <p:tav tm="0">
                                          <p:val>
                                            <p:fltVal val="0"/>
                                          </p:val>
                                        </p:tav>
                                        <p:tav tm="100000">
                                          <p:val>
                                            <p:strVal val="#ppt_w"/>
                                          </p:val>
                                        </p:tav>
                                      </p:tavLst>
                                    </p:anim>
                                    <p:anim calcmode="lin" valueType="num">
                                      <p:cBhvr>
                                        <p:cTn id="24" dur="500" fill="hold"/>
                                        <p:tgtEl>
                                          <p:spTgt spid="75"/>
                                        </p:tgtEl>
                                        <p:attrNameLst>
                                          <p:attrName>ppt_h</p:attrName>
                                        </p:attrNameLst>
                                      </p:cBhvr>
                                      <p:tavLst>
                                        <p:tav tm="0">
                                          <p:val>
                                            <p:fltVal val="0"/>
                                          </p:val>
                                        </p:tav>
                                        <p:tav tm="100000">
                                          <p:val>
                                            <p:strVal val="#ppt_h"/>
                                          </p:val>
                                        </p:tav>
                                      </p:tavLst>
                                    </p:anim>
                                    <p:animEffect transition="in" filter="fade">
                                      <p:cBhvr>
                                        <p:cTn id="25" dur="500"/>
                                        <p:tgtEl>
                                          <p:spTgt spid="75"/>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up)">
                                      <p:cBhvr>
                                        <p:cTn id="29" dur="500"/>
                                        <p:tgtEl>
                                          <p:spTgt spid="68"/>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wipe(down)">
                                      <p:cBhvr>
                                        <p:cTn id="39" dur="500"/>
                                        <p:tgtEl>
                                          <p:spTgt spid="69"/>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500"/>
                                        <p:tgtEl>
                                          <p:spTgt spid="73"/>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Effect transition="in" filter="fade">
                                      <p:cBhvr>
                                        <p:cTn id="55" dur="500"/>
                                        <p:tgtEl>
                                          <p:spTgt spid="78"/>
                                        </p:tgtEl>
                                      </p:cBhvr>
                                    </p:animEffect>
                                  </p:childTnLst>
                                </p:cTn>
                              </p:par>
                            </p:childTnLst>
                          </p:cTn>
                        </p:par>
                        <p:par>
                          <p:cTn id="56" fill="hold">
                            <p:stCondLst>
                              <p:cond delay="5000"/>
                            </p:stCondLst>
                            <p:childTnLst>
                              <p:par>
                                <p:cTn id="57" presetID="22" presetClass="entr" presetSubtype="4"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ipe(down)">
                                      <p:cBhvr>
                                        <p:cTn id="59" dur="500"/>
                                        <p:tgtEl>
                                          <p:spTgt spid="70"/>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79"/>
                                        </p:tgtEl>
                                        <p:attrNameLst>
                                          <p:attrName>style.visibility</p:attrName>
                                        </p:attrNameLst>
                                      </p:cBhvr>
                                      <p:to>
                                        <p:strVal val="visible"/>
                                      </p:to>
                                    </p:set>
                                    <p:anim calcmode="lin" valueType="num">
                                      <p:cBhvr>
                                        <p:cTn id="63" dur="500" fill="hold"/>
                                        <p:tgtEl>
                                          <p:spTgt spid="79"/>
                                        </p:tgtEl>
                                        <p:attrNameLst>
                                          <p:attrName>ppt_w</p:attrName>
                                        </p:attrNameLst>
                                      </p:cBhvr>
                                      <p:tavLst>
                                        <p:tav tm="0">
                                          <p:val>
                                            <p:fltVal val="0"/>
                                          </p:val>
                                        </p:tav>
                                        <p:tav tm="100000">
                                          <p:val>
                                            <p:strVal val="#ppt_w"/>
                                          </p:val>
                                        </p:tav>
                                      </p:tavLst>
                                    </p:anim>
                                    <p:anim calcmode="lin" valueType="num">
                                      <p:cBhvr>
                                        <p:cTn id="64" dur="500" fill="hold"/>
                                        <p:tgtEl>
                                          <p:spTgt spid="79"/>
                                        </p:tgtEl>
                                        <p:attrNameLst>
                                          <p:attrName>ppt_h</p:attrName>
                                        </p:attrNameLst>
                                      </p:cBhvr>
                                      <p:tavLst>
                                        <p:tav tm="0">
                                          <p:val>
                                            <p:fltVal val="0"/>
                                          </p:val>
                                        </p:tav>
                                        <p:tav tm="100000">
                                          <p:val>
                                            <p:strVal val="#ppt_h"/>
                                          </p:val>
                                        </p:tav>
                                      </p:tavLst>
                                    </p:anim>
                                    <p:animEffect transition="in" filter="fade">
                                      <p:cBhvr>
                                        <p:cTn id="65" dur="500"/>
                                        <p:tgtEl>
                                          <p:spTgt spid="79"/>
                                        </p:tgtEl>
                                      </p:cBhvr>
                                    </p:animEffect>
                                  </p:childTnLst>
                                </p:cTn>
                              </p:par>
                            </p:childTnLst>
                          </p:cTn>
                        </p:par>
                        <p:par>
                          <p:cTn id="66" fill="hold">
                            <p:stCondLst>
                              <p:cond delay="6000"/>
                            </p:stCondLst>
                            <p:childTnLst>
                              <p:par>
                                <p:cTn id="67" presetID="22" presetClass="entr" presetSubtype="1" fill="hold" nodeType="after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wipe(up)">
                                      <p:cBhvr>
                                        <p:cTn id="69" dur="500"/>
                                        <p:tgtEl>
                                          <p:spTgt spid="72"/>
                                        </p:tgtEl>
                                      </p:cBhvr>
                                    </p:animEffect>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80"/>
                                        </p:tgtEl>
                                        <p:attrNameLst>
                                          <p:attrName>style.visibility</p:attrName>
                                        </p:attrNameLst>
                                      </p:cBhvr>
                                      <p:to>
                                        <p:strVal val="visible"/>
                                      </p:to>
                                    </p:set>
                                    <p:anim calcmode="lin" valueType="num">
                                      <p:cBhvr>
                                        <p:cTn id="73" dur="500" fill="hold"/>
                                        <p:tgtEl>
                                          <p:spTgt spid="80"/>
                                        </p:tgtEl>
                                        <p:attrNameLst>
                                          <p:attrName>ppt_w</p:attrName>
                                        </p:attrNameLst>
                                      </p:cBhvr>
                                      <p:tavLst>
                                        <p:tav tm="0">
                                          <p:val>
                                            <p:fltVal val="0"/>
                                          </p:val>
                                        </p:tav>
                                        <p:tav tm="100000">
                                          <p:val>
                                            <p:strVal val="#ppt_w"/>
                                          </p:val>
                                        </p:tav>
                                      </p:tavLst>
                                    </p:anim>
                                    <p:anim calcmode="lin" valueType="num">
                                      <p:cBhvr>
                                        <p:cTn id="74" dur="500" fill="hold"/>
                                        <p:tgtEl>
                                          <p:spTgt spid="80"/>
                                        </p:tgtEl>
                                        <p:attrNameLst>
                                          <p:attrName>ppt_h</p:attrName>
                                        </p:attrNameLst>
                                      </p:cBhvr>
                                      <p:tavLst>
                                        <p:tav tm="0">
                                          <p:val>
                                            <p:fltVal val="0"/>
                                          </p:val>
                                        </p:tav>
                                        <p:tav tm="100000">
                                          <p:val>
                                            <p:strVal val="#ppt_h"/>
                                          </p:val>
                                        </p:tav>
                                      </p:tavLst>
                                    </p:anim>
                                    <p:animEffect transition="in" filter="fade">
                                      <p:cBhvr>
                                        <p:cTn id="75" dur="500"/>
                                        <p:tgtEl>
                                          <p:spTgt spid="80"/>
                                        </p:tgtEl>
                                      </p:cBhvr>
                                    </p:animEffect>
                                  </p:childTnLst>
                                </p:cTn>
                              </p:par>
                            </p:childTnLst>
                          </p:cTn>
                        </p:par>
                        <p:par>
                          <p:cTn id="76" fill="hold">
                            <p:stCondLst>
                              <p:cond delay="7000"/>
                            </p:stCondLst>
                            <p:childTnLst>
                              <p:par>
                                <p:cTn id="77" presetID="22" presetClass="entr" presetSubtype="4"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wipe(down)">
                                      <p:cBhvr>
                                        <p:cTn id="7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990725"/>
            <a:ext cx="7061200" cy="1465263"/>
          </a:xfrm>
          <a:prstGeom prst="rect">
            <a:avLst/>
          </a:prstGeom>
          <a:noFill/>
          <a:ln w="9525">
            <a:noFill/>
            <a:miter lim="800000"/>
            <a:headEnd/>
            <a:tailEnd/>
          </a:ln>
        </p:spPr>
        <p:txBody>
          <a:bodyPr>
            <a:spAutoFit/>
          </a:bodyPr>
          <a:lstStyle/>
          <a:p>
            <a:pPr indent="355600"/>
            <a:r>
              <a:rPr lang="zh-CN" altLang="en-US"/>
              <a:t>        器质性构音障碍是由于构音器官的形态异常导致功能异常而出现的构音障碍。造成构音器官形态异常的原因有：①先天性唇腭裂；②先天性面裂；③齿裂咬合异常；④外伤致构音器官形态及功能异常；⑤神经疾患致构音器官麻痹；⑥先天性腭咽闭合不全；⑦巨舌症，其中最具代表性的为唇腭裂。其次为舌系带的短缩。 </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a:t>（二）器质性构音障碍</a:t>
            </a:r>
          </a:p>
        </p:txBody>
      </p:sp>
      <p:grpSp>
        <p:nvGrpSpPr>
          <p:cNvPr id="13" name="组合 12"/>
          <p:cNvGrpSpPr>
            <a:grpSpLocks/>
          </p:cNvGrpSpPr>
          <p:nvPr/>
        </p:nvGrpSpPr>
        <p:grpSpPr bwMode="auto">
          <a:xfrm>
            <a:off x="122238" y="77788"/>
            <a:ext cx="8342312" cy="366712"/>
            <a:chOff x="162802" y="93745"/>
            <a:chExt cx="11122990" cy="541458"/>
          </a:xfrm>
        </p:grpSpPr>
        <p:sp>
          <p:nvSpPr>
            <p:cNvPr id="24580"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24581"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4583"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990725"/>
            <a:ext cx="7061200" cy="1190625"/>
          </a:xfrm>
          <a:prstGeom prst="rect">
            <a:avLst/>
          </a:prstGeom>
          <a:noFill/>
          <a:ln w="9525">
            <a:noFill/>
            <a:miter lim="800000"/>
            <a:headEnd/>
            <a:tailEnd/>
          </a:ln>
        </p:spPr>
        <p:txBody>
          <a:bodyPr>
            <a:spAutoFit/>
          </a:bodyPr>
          <a:lstStyle/>
          <a:p>
            <a:pPr indent="355600"/>
            <a:r>
              <a:rPr lang="zh-CN" altLang="en-US"/>
              <a:t>      构音障碍亦有功能性的，即构音器官无形态异常和运动功能异常，听力水平正常，言语发育已达到</a:t>
            </a:r>
            <a:r>
              <a:rPr lang="en-US" altLang="zh-CN"/>
              <a:t>4</a:t>
            </a:r>
            <a:r>
              <a:rPr lang="zh-CN" altLang="en-US"/>
              <a:t>岁以上水平，构音错误已固定化，但找不到原因。功能性构音障碍可能与言语的听觉分辨、语音分辨能力、认知因素有关，大多数病例通过构音训练可痊愈。</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a:t>（三）功能性构音障碍</a:t>
            </a:r>
          </a:p>
        </p:txBody>
      </p:sp>
      <p:grpSp>
        <p:nvGrpSpPr>
          <p:cNvPr id="13" name="组合 12"/>
          <p:cNvGrpSpPr>
            <a:grpSpLocks/>
          </p:cNvGrpSpPr>
          <p:nvPr/>
        </p:nvGrpSpPr>
        <p:grpSpPr bwMode="auto">
          <a:xfrm>
            <a:off x="122238" y="77788"/>
            <a:ext cx="8342312" cy="366712"/>
            <a:chOff x="162802" y="93745"/>
            <a:chExt cx="11122990" cy="541458"/>
          </a:xfrm>
        </p:grpSpPr>
        <p:sp>
          <p:nvSpPr>
            <p:cNvPr id="26628"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26629"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6631"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990600" y="1441450"/>
            <a:ext cx="7061200" cy="3113088"/>
          </a:xfrm>
          <a:prstGeom prst="rect">
            <a:avLst/>
          </a:prstGeom>
          <a:noFill/>
          <a:ln w="9525">
            <a:noFill/>
            <a:miter lim="800000"/>
            <a:headEnd/>
            <a:tailEnd/>
          </a:ln>
        </p:spPr>
        <p:txBody>
          <a:bodyPr>
            <a:spAutoFit/>
          </a:bodyPr>
          <a:lstStyle/>
          <a:p>
            <a:pPr indent="355600"/>
            <a:r>
              <a:rPr lang="zh-CN" altLang="en-US"/>
              <a:t>       构音障碍评定的方法种类较多，我国汉语构音障碍评定法是李胜利等，依据日本构音障碍检查法和其他发达国家构音障碍评定方法的理论，按照汉语普通话语音的发音的特点和我国的文化特点在</a:t>
            </a:r>
            <a:r>
              <a:rPr lang="en-US" altLang="zh-CN"/>
              <a:t>1991</a:t>
            </a:r>
            <a:r>
              <a:rPr lang="zh-CN" altLang="en-US"/>
              <a:t>年研制。</a:t>
            </a:r>
          </a:p>
          <a:p>
            <a:pPr indent="355600"/>
            <a:r>
              <a:rPr lang="zh-CN" altLang="en-US"/>
              <a:t>      评定法包括两大项目：构音器官检查和构音检查。通过此方法的评定不仅可以检查出患者是否患有运动性构音障碍和程度，也可用于器质性构音障碍和功能性构音障碍的评定。</a:t>
            </a:r>
          </a:p>
          <a:p>
            <a:pPr indent="355600"/>
            <a:r>
              <a:rPr lang="zh-CN" altLang="en-US"/>
              <a:t>        此方法由两部分组成，一部分是构音器官检查，包括呼吸、喉、面部、口、硬腭、舌、下颌、反射等功能检查；另一部分是构音评定，包括会话、单词检查、音节复述检查、文章水平检查和构音类似运动检查。 </a:t>
            </a:r>
          </a:p>
        </p:txBody>
      </p:sp>
      <p:sp>
        <p:nvSpPr>
          <p:cNvPr id="18" name="矩形 17"/>
          <p:cNvSpPr>
            <a:spLocks noChangeArrowheads="1"/>
          </p:cNvSpPr>
          <p:nvPr/>
        </p:nvSpPr>
        <p:spPr bwMode="auto">
          <a:xfrm>
            <a:off x="838200" y="698500"/>
            <a:ext cx="7061200" cy="368300"/>
          </a:xfrm>
          <a:prstGeom prst="rect">
            <a:avLst/>
          </a:prstGeom>
          <a:noFill/>
          <a:ln w="9525">
            <a:noFill/>
            <a:miter lim="800000"/>
            <a:headEnd/>
            <a:tailEnd/>
          </a:ln>
        </p:spPr>
        <p:txBody>
          <a:bodyPr>
            <a:spAutoFit/>
          </a:bodyPr>
          <a:lstStyle/>
          <a:p>
            <a:r>
              <a:rPr lang="zh-CN" altLang="en-US"/>
              <a:t>（三）功能性构音障碍</a:t>
            </a:r>
          </a:p>
        </p:txBody>
      </p:sp>
      <p:grpSp>
        <p:nvGrpSpPr>
          <p:cNvPr id="13" name="组合 12"/>
          <p:cNvGrpSpPr>
            <a:grpSpLocks/>
          </p:cNvGrpSpPr>
          <p:nvPr/>
        </p:nvGrpSpPr>
        <p:grpSpPr bwMode="auto">
          <a:xfrm>
            <a:off x="122238" y="77788"/>
            <a:ext cx="8342312" cy="366712"/>
            <a:chOff x="162802" y="93745"/>
            <a:chExt cx="11122990" cy="541458"/>
          </a:xfrm>
        </p:grpSpPr>
        <p:sp>
          <p:nvSpPr>
            <p:cNvPr id="28676"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dirty="0" smtClean="0"/>
                <a:t>任务二 构</a:t>
              </a:r>
              <a:r>
                <a:rPr lang="zh-CN" altLang="en-US" b="1" dirty="0"/>
                <a:t>音障碍的康复评定</a:t>
              </a:r>
            </a:p>
          </p:txBody>
        </p:sp>
        <p:grpSp>
          <p:nvGrpSpPr>
            <p:cNvPr id="28677"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8679"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46125" y="557213"/>
            <a:ext cx="7061200" cy="2014537"/>
          </a:xfrm>
          <a:prstGeom prst="rect">
            <a:avLst/>
          </a:prstGeom>
          <a:noFill/>
          <a:ln w="9525">
            <a:noFill/>
            <a:miter lim="800000"/>
            <a:headEnd/>
            <a:tailEnd/>
          </a:ln>
        </p:spPr>
        <p:txBody>
          <a:bodyPr>
            <a:spAutoFit/>
          </a:bodyPr>
          <a:lstStyle/>
          <a:p>
            <a:pPr indent="355600"/>
            <a:r>
              <a:rPr lang="zh-CN" altLang="en-US"/>
              <a:t>       评定法包括两大项目：构音器官检查和构音检查。通过此方法的评定不仅可以检查出患者是否患有运动性构音障碍和程度，也可用于器质性构音障碍和功能性构音障碍的评定。</a:t>
            </a:r>
          </a:p>
          <a:p>
            <a:pPr indent="355600"/>
            <a:r>
              <a:rPr lang="zh-CN" altLang="en-US"/>
              <a:t>        此方法由两部分组成，一部分是构音器官检查，包括呼吸、喉、面部、口、硬腭、舌、下颌、反射等功能检查；另一部分是构音评定，包括会话、单词检查、音节复述检查、文章水平检查和构音类似运动检查。 </a:t>
            </a:r>
          </a:p>
        </p:txBody>
      </p:sp>
      <p:sp>
        <p:nvSpPr>
          <p:cNvPr id="18" name="矩形 17"/>
          <p:cNvSpPr>
            <a:spLocks noChangeArrowheads="1"/>
          </p:cNvSpPr>
          <p:nvPr/>
        </p:nvSpPr>
        <p:spPr bwMode="auto">
          <a:xfrm>
            <a:off x="714375" y="2852738"/>
            <a:ext cx="7061200" cy="1739900"/>
          </a:xfrm>
          <a:prstGeom prst="rect">
            <a:avLst/>
          </a:prstGeom>
          <a:noFill/>
          <a:ln w="9525">
            <a:noFill/>
            <a:miter lim="800000"/>
            <a:headEnd/>
            <a:tailEnd/>
          </a:ln>
        </p:spPr>
        <p:txBody>
          <a:bodyPr>
            <a:spAutoFit/>
          </a:bodyPr>
          <a:lstStyle/>
          <a:p>
            <a:r>
              <a:rPr lang="zh-CN" altLang="en-US"/>
              <a:t>一、按构音器官检查记录表 （见评定表）</a:t>
            </a:r>
          </a:p>
          <a:p>
            <a:r>
              <a:rPr lang="zh-CN" altLang="en-US"/>
              <a:t>二、构音评估 </a:t>
            </a:r>
          </a:p>
          <a:p>
            <a:r>
              <a:rPr lang="zh-CN" altLang="en-US"/>
              <a:t>       构音评估是以普通话语音为标准音，结合构音类似运动对患者的各个言语水平及其异常的运动障碍进行构音障碍的有无、种类和程度判定，从而找出患者言语中存在的问题和损伤部位的推定，并根据评估结果制定康复计划及评价治疗效果。</a:t>
            </a:r>
          </a:p>
        </p:txBody>
      </p:sp>
      <p:grpSp>
        <p:nvGrpSpPr>
          <p:cNvPr id="13" name="组合 12"/>
          <p:cNvGrpSpPr>
            <a:grpSpLocks/>
          </p:cNvGrpSpPr>
          <p:nvPr/>
        </p:nvGrpSpPr>
        <p:grpSpPr bwMode="auto">
          <a:xfrm>
            <a:off x="122238" y="77788"/>
            <a:ext cx="8342312" cy="366712"/>
            <a:chOff x="162802" y="93745"/>
            <a:chExt cx="11122990" cy="541458"/>
          </a:xfrm>
        </p:grpSpPr>
        <p:sp>
          <p:nvSpPr>
            <p:cNvPr id="30724"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30725"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0727"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46125" y="557213"/>
            <a:ext cx="7061200" cy="2014537"/>
          </a:xfrm>
          <a:prstGeom prst="rect">
            <a:avLst/>
          </a:prstGeom>
          <a:noFill/>
          <a:ln w="9525">
            <a:noFill/>
            <a:miter lim="800000"/>
            <a:headEnd/>
            <a:tailEnd/>
          </a:ln>
        </p:spPr>
        <p:txBody>
          <a:bodyPr>
            <a:spAutoFit/>
          </a:bodyPr>
          <a:lstStyle/>
          <a:p>
            <a:pPr indent="355600"/>
            <a:r>
              <a:rPr lang="zh-CN" altLang="en-US"/>
              <a:t>三、构音障碍的评定程序 </a:t>
            </a:r>
          </a:p>
          <a:p>
            <a:pPr indent="355600"/>
            <a:r>
              <a:rPr lang="zh-CN" altLang="en-US"/>
              <a:t>（一）评定目的</a:t>
            </a:r>
          </a:p>
          <a:p>
            <a:pPr indent="355600"/>
            <a:r>
              <a:rPr lang="en-US" altLang="zh-CN"/>
              <a:t>1</a:t>
            </a:r>
            <a:r>
              <a:rPr lang="zh-CN" altLang="en-US"/>
              <a:t>．判定构音障碍的有无、种类和程度。</a:t>
            </a:r>
          </a:p>
          <a:p>
            <a:pPr indent="355600"/>
            <a:r>
              <a:rPr lang="en-US" altLang="zh-CN"/>
              <a:t>2</a:t>
            </a:r>
            <a:r>
              <a:rPr lang="zh-CN" altLang="en-US"/>
              <a:t>．推定原发疾病及损伤部位，评定结果可作为制定治疗计划的依据。</a:t>
            </a:r>
          </a:p>
          <a:p>
            <a:pPr indent="355600"/>
            <a:r>
              <a:rPr lang="zh-CN" altLang="en-US"/>
              <a:t>（二）评定顺序</a:t>
            </a:r>
          </a:p>
          <a:p>
            <a:pPr indent="355600"/>
            <a:r>
              <a:rPr lang="zh-CN" altLang="en-US"/>
              <a:t>评定包括构音器官评定和构音评定两部分，一般先做构音器官评定，后做构音评定。</a:t>
            </a:r>
          </a:p>
        </p:txBody>
      </p:sp>
      <p:sp>
        <p:nvSpPr>
          <p:cNvPr id="18" name="矩形 17"/>
          <p:cNvSpPr>
            <a:spLocks noChangeArrowheads="1"/>
          </p:cNvSpPr>
          <p:nvPr/>
        </p:nvSpPr>
        <p:spPr bwMode="auto">
          <a:xfrm>
            <a:off x="714375" y="2852738"/>
            <a:ext cx="7061200" cy="915987"/>
          </a:xfrm>
          <a:prstGeom prst="rect">
            <a:avLst/>
          </a:prstGeom>
          <a:noFill/>
          <a:ln w="9525">
            <a:noFill/>
            <a:miter lim="800000"/>
            <a:headEnd/>
            <a:tailEnd/>
          </a:ln>
        </p:spPr>
        <p:txBody>
          <a:bodyPr>
            <a:spAutoFit/>
          </a:bodyPr>
          <a:lstStyle/>
          <a:p>
            <a:r>
              <a:rPr lang="zh-CN" altLang="en-US"/>
              <a:t>（三）评定内容 </a:t>
            </a:r>
          </a:p>
          <a:p>
            <a:r>
              <a:rPr lang="en-US" altLang="zh-CN"/>
              <a:t>1</a:t>
            </a:r>
            <a:r>
              <a:rPr lang="zh-CN" altLang="en-US"/>
              <a:t>．构音器官的评定</a:t>
            </a:r>
          </a:p>
          <a:p>
            <a:r>
              <a:rPr lang="en-US" altLang="zh-CN"/>
              <a:t>2</a:t>
            </a:r>
            <a:r>
              <a:rPr lang="zh-CN" altLang="en-US"/>
              <a:t>．构音评定</a:t>
            </a:r>
          </a:p>
        </p:txBody>
      </p:sp>
      <p:grpSp>
        <p:nvGrpSpPr>
          <p:cNvPr id="13" name="组合 12"/>
          <p:cNvGrpSpPr>
            <a:grpSpLocks/>
          </p:cNvGrpSpPr>
          <p:nvPr/>
        </p:nvGrpSpPr>
        <p:grpSpPr bwMode="auto">
          <a:xfrm>
            <a:off x="122238" y="77788"/>
            <a:ext cx="8342312" cy="366712"/>
            <a:chOff x="162802" y="93745"/>
            <a:chExt cx="11122990" cy="541458"/>
          </a:xfrm>
        </p:grpSpPr>
        <p:sp>
          <p:nvSpPr>
            <p:cNvPr id="32772"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32773"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2775"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1254</Words>
  <Application>Microsoft Office PowerPoint</Application>
  <PresentationFormat>全屏显示(16:9)</PresentationFormat>
  <Paragraphs>87</Paragraphs>
  <Slides>13</Slides>
  <Notes>13</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lenovo</cp:lastModifiedBy>
  <cp:revision>13</cp:revision>
  <dcterms:created xsi:type="dcterms:W3CDTF">2017-07-25T02:42:00Z</dcterms:created>
  <dcterms:modified xsi:type="dcterms:W3CDTF">2019-11-07T07:23:52Z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